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8" r:id="rId6"/>
    <p:sldId id="259" r:id="rId7"/>
    <p:sldId id="272" r:id="rId8"/>
    <p:sldId id="273" r:id="rId9"/>
    <p:sldId id="274" r:id="rId10"/>
    <p:sldId id="275" r:id="rId11"/>
    <p:sldId id="276" r:id="rId12"/>
    <p:sldId id="277" r:id="rId13"/>
    <p:sldId id="278" r:id="rId14"/>
    <p:sldId id="279" r:id="rId15"/>
    <p:sldId id="280" r:id="rId16"/>
    <p:sldId id="281" r:id="rId17"/>
    <p:sldId id="282"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Jess Kennedy" initials="JK" lastIdx="10" clrIdx="0">
    <p:extLst>
      <p:ext uri="{19B8F6BF-5375-455C-9EA6-DF929625EA0E}">
        <p15:presenceInfo xmlns:p15="http://schemas.microsoft.com/office/powerpoint/2012/main" userId="S::jess.kennedy@arup.com::46160c14-5422-459f-9de2-2f46f1e8b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67A"/>
    <a:srgbClr val="EDA03A"/>
    <a:srgbClr val="E96C48"/>
    <a:srgbClr val="0F123D"/>
    <a:srgbClr val="202B57"/>
    <a:srgbClr val="E53455"/>
    <a:srgbClr val="7F70FF"/>
    <a:srgbClr val="008A7C"/>
    <a:srgbClr val="F28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24"/>
    <p:restoredTop sz="96327"/>
  </p:normalViewPr>
  <p:slideViewPr>
    <p:cSldViewPr snapToGrid="0" snapToObjects="1" showGuides="1">
      <p:cViewPr varScale="1">
        <p:scale>
          <a:sx n="99" d="100"/>
          <a:sy n="99" d="100"/>
        </p:scale>
        <p:origin x="35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80E9E-1D1F-42EA-A35C-381D0AD87E41}" type="datetimeFigureOut">
              <a:rPr lang="en-GB" smtClean="0"/>
              <a:t>22/03/2022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82986-8FC4-4C5D-B7C6-2BC9FA9A5C20}" type="slidenum">
              <a:rPr lang="en-GB" smtClean="0"/>
              <a:t>‹#›</a:t>
            </a:fld>
            <a:endParaRPr lang="en-GB"/>
          </a:p>
        </p:txBody>
      </p:sp>
    </p:spTree>
    <p:extLst>
      <p:ext uri="{BB962C8B-B14F-4D97-AF65-F5344CB8AC3E}">
        <p14:creationId xmlns:p14="http://schemas.microsoft.com/office/powerpoint/2010/main" val="156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62096" rtl="0" eaLnBrk="1" fontAlgn="auto" latinLnBrk="0" hangingPunct="1">
              <a:lnSpc>
                <a:spcPct val="100000"/>
              </a:lnSpc>
              <a:spcBef>
                <a:spcPts val="0"/>
              </a:spcBef>
              <a:spcAft>
                <a:spcPts val="0"/>
              </a:spcAft>
              <a:buClrTx/>
              <a:buSzTx/>
              <a:buFontTx/>
              <a:buNone/>
              <a:tabLst/>
              <a:defRPr/>
            </a:pPr>
            <a:fld id="{18E745C1-A773-4D9E-8475-6026C7DD6504}" type="slidenum">
              <a:rPr kumimoji="0" lang="en-AU"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2096" rtl="0" eaLnBrk="1" fontAlgn="auto" latinLnBrk="0" hangingPunct="1">
                <a:lnSpc>
                  <a:spcPct val="100000"/>
                </a:lnSpc>
                <a:spcBef>
                  <a:spcPts val="0"/>
                </a:spcBef>
                <a:spcAft>
                  <a:spcPts val="0"/>
                </a:spcAft>
                <a:buClrTx/>
                <a:buSzTx/>
                <a:buFontTx/>
                <a:buNone/>
                <a:tabLst/>
                <a:defRPr/>
              </a:pPr>
              <a:t>3</a:t>
            </a:fld>
            <a:endParaRPr kumimoji="0" lang="en-AU"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314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8" Type="http://schemas.openxmlformats.org/officeDocument/2006/relationships/hyperlink" Target="https://www.linkedin.com/showcase/wearealbert" TargetMode="External"/><Relationship Id="rId3" Type="http://schemas.openxmlformats.org/officeDocument/2006/relationships/image" Target="../media/image11.emf"/><Relationship Id="rId7" Type="http://schemas.openxmlformats.org/officeDocument/2006/relationships/image" Target="../media/image13.emf"/><Relationship Id="rId2" Type="http://schemas.openxmlformats.org/officeDocument/2006/relationships/hyperlink" Target="https://www.facebook.com/WeAreAlbert/" TargetMode="External"/><Relationship Id="rId1" Type="http://schemas.openxmlformats.org/officeDocument/2006/relationships/slideMaster" Target="../slideMasters/slideMaster1.xml"/><Relationship Id="rId6" Type="http://schemas.openxmlformats.org/officeDocument/2006/relationships/hyperlink" Target="https://www.instagram.com/WeAreAlbert/" TargetMode="External"/><Relationship Id="rId11" Type="http://schemas.openxmlformats.org/officeDocument/2006/relationships/image" Target="../media/image1.emf"/><Relationship Id="rId5" Type="http://schemas.openxmlformats.org/officeDocument/2006/relationships/image" Target="../media/image12.emf"/><Relationship Id="rId10" Type="http://schemas.openxmlformats.org/officeDocument/2006/relationships/image" Target="../media/image2.emf"/><Relationship Id="rId4" Type="http://schemas.openxmlformats.org/officeDocument/2006/relationships/hyperlink" Target="https://twitter.com/WeAreALBERT" TargetMode="External"/><Relationship Id="rId9" Type="http://schemas.openxmlformats.org/officeDocument/2006/relationships/image" Target="../media/image14.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rgbClr val="0F123D"/>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674EB8A-3B18-E649-8480-92BEE0B36DDA}"/>
              </a:ext>
            </a:extLst>
          </p:cNvPr>
          <p:cNvPicPr>
            <a:picLocks noChangeAspect="1"/>
          </p:cNvPicPr>
          <p:nvPr userDrawn="1"/>
        </p:nvPicPr>
        <p:blipFill>
          <a:blip r:embed="rId2">
            <a:alphaModFix amt="6000"/>
          </a:blip>
          <a:stretch>
            <a:fillRect/>
          </a:stretch>
        </p:blipFill>
        <p:spPr>
          <a:xfrm>
            <a:off x="2324857" y="-2547605"/>
            <a:ext cx="11633460" cy="11633460"/>
          </a:xfrm>
          <a:prstGeom prst="rect">
            <a:avLst/>
          </a:prstGeom>
        </p:spPr>
      </p:pic>
      <p:sp>
        <p:nvSpPr>
          <p:cNvPr id="8" name="Text Placeholder 7">
            <a:extLst>
              <a:ext uri="{FF2B5EF4-FFF2-40B4-BE49-F238E27FC236}">
                <a16:creationId xmlns:a16="http://schemas.microsoft.com/office/drawing/2014/main" id="{C1192E26-C812-734C-A216-3E85F9224D92}"/>
              </a:ext>
            </a:extLst>
          </p:cNvPr>
          <p:cNvSpPr>
            <a:spLocks noGrp="1"/>
          </p:cNvSpPr>
          <p:nvPr>
            <p:ph type="body" sz="quarter" idx="10" hasCustomPrompt="1"/>
          </p:nvPr>
        </p:nvSpPr>
        <p:spPr>
          <a:xfrm>
            <a:off x="419492" y="2164461"/>
            <a:ext cx="9045615" cy="1494332"/>
          </a:xfrm>
          <a:prstGeom prst="rect">
            <a:avLst/>
          </a:prstGeom>
        </p:spPr>
        <p:txBody>
          <a:bodyPr anchor="b"/>
          <a:lstStyle>
            <a:lvl1pPr marL="0" indent="0">
              <a:lnSpc>
                <a:spcPct val="90000"/>
              </a:lnSpc>
              <a:spcBef>
                <a:spcPts val="0"/>
              </a:spcBef>
              <a:buFontTx/>
              <a:buNone/>
              <a:defRPr sz="4800" b="1" i="0">
                <a:solidFill>
                  <a:srgbClr val="7F70FF"/>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presentation name</a:t>
            </a:r>
          </a:p>
        </p:txBody>
      </p:sp>
      <p:pic>
        <p:nvPicPr>
          <p:cNvPr id="11" name="Picture 10">
            <a:extLst>
              <a:ext uri="{FF2B5EF4-FFF2-40B4-BE49-F238E27FC236}">
                <a16:creationId xmlns:a16="http://schemas.microsoft.com/office/drawing/2014/main" id="{DBCD8E72-E770-5A44-BD73-0DD5C6E62369}"/>
              </a:ext>
            </a:extLst>
          </p:cNvPr>
          <p:cNvPicPr>
            <a:picLocks noChangeAspect="1"/>
          </p:cNvPicPr>
          <p:nvPr userDrawn="1"/>
        </p:nvPicPr>
        <p:blipFill>
          <a:blip r:embed="rId3"/>
          <a:stretch>
            <a:fillRect/>
          </a:stretch>
        </p:blipFill>
        <p:spPr>
          <a:xfrm>
            <a:off x="484815" y="634473"/>
            <a:ext cx="6660264" cy="763951"/>
          </a:xfrm>
          <a:prstGeom prst="rect">
            <a:avLst/>
          </a:prstGeom>
        </p:spPr>
      </p:pic>
      <p:sp>
        <p:nvSpPr>
          <p:cNvPr id="13" name="Text Placeholder 7">
            <a:extLst>
              <a:ext uri="{FF2B5EF4-FFF2-40B4-BE49-F238E27FC236}">
                <a16:creationId xmlns:a16="http://schemas.microsoft.com/office/drawing/2014/main" id="{0C060314-251B-C345-841D-EE5312FA67BE}"/>
              </a:ext>
            </a:extLst>
          </p:cNvPr>
          <p:cNvSpPr>
            <a:spLocks noGrp="1"/>
          </p:cNvSpPr>
          <p:nvPr>
            <p:ph type="body" sz="quarter" idx="11" hasCustomPrompt="1"/>
          </p:nvPr>
        </p:nvSpPr>
        <p:spPr>
          <a:xfrm>
            <a:off x="419492" y="3782605"/>
            <a:ext cx="6286500" cy="809472"/>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speaker and date</a:t>
            </a:r>
          </a:p>
        </p:txBody>
      </p:sp>
    </p:spTree>
    <p:extLst>
      <p:ext uri="{BB962C8B-B14F-4D97-AF65-F5344CB8AC3E}">
        <p14:creationId xmlns:p14="http://schemas.microsoft.com/office/powerpoint/2010/main" val="61739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rgbClr val="7F70FF"/>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3BF9BD9-A47F-0543-B26C-4DCF577F7DB5}"/>
              </a:ext>
            </a:extLst>
          </p:cNvPr>
          <p:cNvSpPr>
            <a:spLocks noGrp="1"/>
          </p:cNvSpPr>
          <p:nvPr>
            <p:ph type="pic" sz="quarter" idx="17" hasCustomPrompt="1"/>
          </p:nvPr>
        </p:nvSpPr>
        <p:spPr>
          <a:xfrm rot="21112128">
            <a:off x="635849" y="3245149"/>
            <a:ext cx="12220857" cy="4572895"/>
          </a:xfrm>
          <a:custGeom>
            <a:avLst/>
            <a:gdLst>
              <a:gd name="connsiteX0" fmla="*/ 2617197 w 12220857"/>
              <a:gd name="connsiteY0" fmla="*/ 23429 h 4572895"/>
              <a:gd name="connsiteX1" fmla="*/ 4564534 w 12220857"/>
              <a:gd name="connsiteY1" fmla="*/ 2610873 h 4572895"/>
              <a:gd name="connsiteX2" fmla="*/ 1970532 w 12220857"/>
              <a:gd name="connsiteY2" fmla="*/ 4549466 h 4572895"/>
              <a:gd name="connsiteX3" fmla="*/ 23195 w 12220857"/>
              <a:gd name="connsiteY3" fmla="*/ 1962022 h 4572895"/>
              <a:gd name="connsiteX4" fmla="*/ 2617197 w 12220857"/>
              <a:gd name="connsiteY4" fmla="*/ 23429 h 4572895"/>
              <a:gd name="connsiteX5" fmla="*/ 12220857 w 12220857"/>
              <a:gd name="connsiteY5" fmla="*/ 32822 h 4572895"/>
              <a:gd name="connsiteX6" fmla="*/ 12220857 w 12220857"/>
              <a:gd name="connsiteY6" fmla="*/ 4547973 h 4572895"/>
              <a:gd name="connsiteX7" fmla="*/ 5554548 w 12220857"/>
              <a:gd name="connsiteY7" fmla="*/ 4547973 h 4572895"/>
              <a:gd name="connsiteX8" fmla="*/ 5554548 w 12220857"/>
              <a:gd name="connsiteY8" fmla="*/ 32822 h 45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0857" h="4572895">
                <a:moveTo>
                  <a:pt x="2617197" y="23429"/>
                </a:moveTo>
                <a:cubicBezTo>
                  <a:pt x="3871254" y="202605"/>
                  <a:pt x="4743106" y="1361043"/>
                  <a:pt x="4564534" y="2610873"/>
                </a:cubicBezTo>
                <a:cubicBezTo>
                  <a:pt x="4385962" y="3860704"/>
                  <a:pt x="3224588" y="4728642"/>
                  <a:pt x="1970532" y="4549466"/>
                </a:cubicBezTo>
                <a:cubicBezTo>
                  <a:pt x="716475" y="4370291"/>
                  <a:pt x="-155377" y="3211853"/>
                  <a:pt x="23195" y="1962022"/>
                </a:cubicBezTo>
                <a:cubicBezTo>
                  <a:pt x="201767" y="712191"/>
                  <a:pt x="1363141" y="-155746"/>
                  <a:pt x="2617197" y="23429"/>
                </a:cubicBezTo>
                <a:close/>
                <a:moveTo>
                  <a:pt x="12220857" y="32822"/>
                </a:moveTo>
                <a:lnTo>
                  <a:pt x="12220857" y="4547973"/>
                </a:lnTo>
                <a:lnTo>
                  <a:pt x="5554548" y="4547973"/>
                </a:lnTo>
                <a:lnTo>
                  <a:pt x="5554548" y="32822"/>
                </a:lnTo>
                <a:close/>
              </a:path>
            </a:pathLst>
          </a:custGeom>
          <a:solidFill>
            <a:srgbClr val="0F123D"/>
          </a:solidFill>
        </p:spPr>
        <p:txBody>
          <a:bodyPr wrap="square" anchor="ctr" anchorCtr="1">
            <a:noAutofit/>
          </a:bodyPr>
          <a:lstStyle>
            <a:lvl1pPr>
              <a:defRPr sz="1600" b="0" i="0">
                <a:solidFill>
                  <a:schemeClr val="bg1"/>
                </a:solidFill>
                <a:latin typeface="Century Gothic" panose="020B0502020202020204" pitchFamily="34" charset="0"/>
              </a:defRPr>
            </a:lvl1pPr>
          </a:lstStyle>
          <a:p>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206680672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8">
    <p:bg>
      <p:bgPr>
        <a:solidFill>
          <a:srgbClr val="0F123D"/>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3BF9BD9-A47F-0543-B26C-4DCF577F7DB5}"/>
              </a:ext>
            </a:extLst>
          </p:cNvPr>
          <p:cNvSpPr>
            <a:spLocks noGrp="1"/>
          </p:cNvSpPr>
          <p:nvPr>
            <p:ph type="pic" sz="quarter" idx="17" hasCustomPrompt="1"/>
          </p:nvPr>
        </p:nvSpPr>
        <p:spPr>
          <a:xfrm rot="21112128">
            <a:off x="635849" y="3245149"/>
            <a:ext cx="12220857" cy="4572895"/>
          </a:xfrm>
          <a:custGeom>
            <a:avLst/>
            <a:gdLst>
              <a:gd name="connsiteX0" fmla="*/ 2617197 w 12220857"/>
              <a:gd name="connsiteY0" fmla="*/ 23429 h 4572895"/>
              <a:gd name="connsiteX1" fmla="*/ 4564534 w 12220857"/>
              <a:gd name="connsiteY1" fmla="*/ 2610873 h 4572895"/>
              <a:gd name="connsiteX2" fmla="*/ 1970532 w 12220857"/>
              <a:gd name="connsiteY2" fmla="*/ 4549466 h 4572895"/>
              <a:gd name="connsiteX3" fmla="*/ 23195 w 12220857"/>
              <a:gd name="connsiteY3" fmla="*/ 1962022 h 4572895"/>
              <a:gd name="connsiteX4" fmla="*/ 2617197 w 12220857"/>
              <a:gd name="connsiteY4" fmla="*/ 23429 h 4572895"/>
              <a:gd name="connsiteX5" fmla="*/ 12220857 w 12220857"/>
              <a:gd name="connsiteY5" fmla="*/ 32822 h 4572895"/>
              <a:gd name="connsiteX6" fmla="*/ 12220857 w 12220857"/>
              <a:gd name="connsiteY6" fmla="*/ 4547973 h 4572895"/>
              <a:gd name="connsiteX7" fmla="*/ 5554548 w 12220857"/>
              <a:gd name="connsiteY7" fmla="*/ 4547973 h 4572895"/>
              <a:gd name="connsiteX8" fmla="*/ 5554548 w 12220857"/>
              <a:gd name="connsiteY8" fmla="*/ 32822 h 45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0857" h="4572895">
                <a:moveTo>
                  <a:pt x="2617197" y="23429"/>
                </a:moveTo>
                <a:cubicBezTo>
                  <a:pt x="3871254" y="202605"/>
                  <a:pt x="4743106" y="1361043"/>
                  <a:pt x="4564534" y="2610873"/>
                </a:cubicBezTo>
                <a:cubicBezTo>
                  <a:pt x="4385962" y="3860704"/>
                  <a:pt x="3224588" y="4728642"/>
                  <a:pt x="1970532" y="4549466"/>
                </a:cubicBezTo>
                <a:cubicBezTo>
                  <a:pt x="716475" y="4370291"/>
                  <a:pt x="-155377" y="3211853"/>
                  <a:pt x="23195" y="1962022"/>
                </a:cubicBezTo>
                <a:cubicBezTo>
                  <a:pt x="201767" y="712191"/>
                  <a:pt x="1363141" y="-155746"/>
                  <a:pt x="2617197" y="23429"/>
                </a:cubicBezTo>
                <a:close/>
                <a:moveTo>
                  <a:pt x="12220857" y="32822"/>
                </a:moveTo>
                <a:lnTo>
                  <a:pt x="12220857" y="4547973"/>
                </a:lnTo>
                <a:lnTo>
                  <a:pt x="5554548" y="4547973"/>
                </a:lnTo>
                <a:lnTo>
                  <a:pt x="5554548" y="32822"/>
                </a:lnTo>
                <a:close/>
              </a:path>
            </a:pathLst>
          </a:custGeom>
          <a:solidFill>
            <a:srgbClr val="7F70FF"/>
          </a:solidFill>
        </p:spPr>
        <p:txBody>
          <a:bodyPr wrap="square" anchor="ctr" anchorCtr="1">
            <a:noAutofit/>
          </a:bodyPr>
          <a:lstStyle>
            <a:lvl1pPr>
              <a:defRPr sz="1600" b="0" i="0">
                <a:solidFill>
                  <a:schemeClr val="bg1"/>
                </a:solidFill>
                <a:latin typeface="Century Gothic" panose="020B0502020202020204" pitchFamily="34" charset="0"/>
              </a:defRPr>
            </a:lvl1pPr>
          </a:lstStyle>
          <a:p>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40847053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9">
    <p:bg>
      <p:bgPr>
        <a:solidFill>
          <a:srgbClr val="7F70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FC14ED-92A3-B64B-A756-FD5BAC5BED28}"/>
              </a:ext>
            </a:extLst>
          </p:cNvPr>
          <p:cNvSpPr>
            <a:spLocks noGrp="1"/>
          </p:cNvSpPr>
          <p:nvPr>
            <p:ph type="pic" sz="quarter" idx="12" hasCustomPrompt="1"/>
          </p:nvPr>
        </p:nvSpPr>
        <p:spPr>
          <a:xfrm rot="21106536">
            <a:off x="7291335" y="1008980"/>
            <a:ext cx="5525934" cy="6282111"/>
          </a:xfrm>
          <a:prstGeom prst="rect">
            <a:avLst/>
          </a:prstGeom>
          <a:solidFill>
            <a:srgbClr val="0F123D"/>
          </a:solidFill>
        </p:spPr>
        <p:txBody>
          <a:bodyPr anchor="ctr" anchorCtr="1"/>
          <a:lstStyle>
            <a:lvl1pPr>
              <a:defRPr sz="1600" b="0" i="0">
                <a:solidFill>
                  <a:schemeClr val="bg1"/>
                </a:solidFill>
                <a:latin typeface="Century Gothic" panose="020B0502020202020204" pitchFamily="34" charset="0"/>
              </a:defRPr>
            </a:lvl1pPr>
          </a:lstStyle>
          <a:p>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11796263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0">
    <p:bg>
      <p:bgPr>
        <a:solidFill>
          <a:srgbClr val="0F123D"/>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FC14ED-92A3-B64B-A756-FD5BAC5BED28}"/>
              </a:ext>
            </a:extLst>
          </p:cNvPr>
          <p:cNvSpPr>
            <a:spLocks noGrp="1"/>
          </p:cNvSpPr>
          <p:nvPr>
            <p:ph type="pic" sz="quarter" idx="12" hasCustomPrompt="1"/>
          </p:nvPr>
        </p:nvSpPr>
        <p:spPr>
          <a:xfrm rot="21106536">
            <a:off x="7291335" y="1008980"/>
            <a:ext cx="5525934" cy="6282111"/>
          </a:xfrm>
          <a:prstGeom prst="rect">
            <a:avLst/>
          </a:prstGeom>
          <a:solidFill>
            <a:srgbClr val="7F70FF"/>
          </a:solidFill>
        </p:spPr>
        <p:txBody>
          <a:bodyPr anchor="ctr" anchorCtr="1"/>
          <a:lstStyle>
            <a:lvl1pPr>
              <a:defRPr sz="1600" b="0" i="0">
                <a:solidFill>
                  <a:schemeClr val="bg1"/>
                </a:solidFill>
                <a:latin typeface="Century Gothic" panose="020B0502020202020204" pitchFamily="34" charset="0"/>
              </a:defRPr>
            </a:lvl1pPr>
          </a:lstStyle>
          <a:p>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2856145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1">
    <p:bg>
      <p:bgPr>
        <a:solidFill>
          <a:srgbClr val="0F123D"/>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2" name="Picture 1">
            <a:extLst>
              <a:ext uri="{FF2B5EF4-FFF2-40B4-BE49-F238E27FC236}">
                <a16:creationId xmlns:a16="http://schemas.microsoft.com/office/drawing/2014/main" id="{D6403A7F-F93E-9648-AB02-730BE0D3442D}"/>
              </a:ext>
            </a:extLst>
          </p:cNvPr>
          <p:cNvPicPr>
            <a:picLocks noChangeAspect="1"/>
          </p:cNvPicPr>
          <p:nvPr userDrawn="1"/>
        </p:nvPicPr>
        <p:blipFill>
          <a:blip r:embed="rId2"/>
          <a:stretch>
            <a:fillRect/>
          </a:stretch>
        </p:blipFill>
        <p:spPr>
          <a:xfrm>
            <a:off x="2336800" y="2484247"/>
            <a:ext cx="9855200" cy="4377325"/>
          </a:xfrm>
          <a:prstGeom prst="rect">
            <a:avLst/>
          </a:prstGeom>
        </p:spPr>
      </p:pic>
    </p:spTree>
    <p:extLst>
      <p:ext uri="{BB962C8B-B14F-4D97-AF65-F5344CB8AC3E}">
        <p14:creationId xmlns:p14="http://schemas.microsoft.com/office/powerpoint/2010/main" val="59316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12">
    <p:bg>
      <p:bgPr>
        <a:solidFill>
          <a:srgbClr val="0F123D"/>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3" name="Picture 2">
            <a:extLst>
              <a:ext uri="{FF2B5EF4-FFF2-40B4-BE49-F238E27FC236}">
                <a16:creationId xmlns:a16="http://schemas.microsoft.com/office/drawing/2014/main" id="{2087BF56-45DC-554B-A07E-1AB8D4B16AA3}"/>
              </a:ext>
            </a:extLst>
          </p:cNvPr>
          <p:cNvPicPr>
            <a:picLocks noChangeAspect="1"/>
          </p:cNvPicPr>
          <p:nvPr userDrawn="1"/>
        </p:nvPicPr>
        <p:blipFill>
          <a:blip r:embed="rId2"/>
          <a:stretch>
            <a:fillRect/>
          </a:stretch>
        </p:blipFill>
        <p:spPr>
          <a:xfrm>
            <a:off x="3568916" y="1209720"/>
            <a:ext cx="8623084" cy="5648280"/>
          </a:xfrm>
          <a:prstGeom prst="rect">
            <a:avLst/>
          </a:prstGeom>
        </p:spPr>
      </p:pic>
    </p:spTree>
    <p:extLst>
      <p:ext uri="{BB962C8B-B14F-4D97-AF65-F5344CB8AC3E}">
        <p14:creationId xmlns:p14="http://schemas.microsoft.com/office/powerpoint/2010/main" val="326925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13">
    <p:bg>
      <p:bgPr>
        <a:solidFill>
          <a:srgbClr val="0F123D"/>
        </a:solid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2" name="Picture 1">
            <a:extLst>
              <a:ext uri="{FF2B5EF4-FFF2-40B4-BE49-F238E27FC236}">
                <a16:creationId xmlns:a16="http://schemas.microsoft.com/office/drawing/2014/main" id="{78865D6D-ACD8-D848-B8EE-C20B0FF20B5F}"/>
              </a:ext>
            </a:extLst>
          </p:cNvPr>
          <p:cNvPicPr>
            <a:picLocks noChangeAspect="1"/>
          </p:cNvPicPr>
          <p:nvPr userDrawn="1"/>
        </p:nvPicPr>
        <p:blipFill>
          <a:blip r:embed="rId2"/>
          <a:stretch>
            <a:fillRect/>
          </a:stretch>
        </p:blipFill>
        <p:spPr>
          <a:xfrm>
            <a:off x="4165600" y="836662"/>
            <a:ext cx="8026400" cy="6021338"/>
          </a:xfrm>
          <a:prstGeom prst="rect">
            <a:avLst/>
          </a:prstGeom>
        </p:spPr>
      </p:pic>
    </p:spTree>
    <p:extLst>
      <p:ext uri="{BB962C8B-B14F-4D97-AF65-F5344CB8AC3E}">
        <p14:creationId xmlns:p14="http://schemas.microsoft.com/office/powerpoint/2010/main" val="2698522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13">
    <p:bg>
      <p:bgRef idx="1001">
        <a:schemeClr val="bg1"/>
      </p:bgRef>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5" name="Picture 4">
            <a:extLst>
              <a:ext uri="{FF2B5EF4-FFF2-40B4-BE49-F238E27FC236}">
                <a16:creationId xmlns:a16="http://schemas.microsoft.com/office/drawing/2014/main" id="{D6403A7F-F93E-9648-AB02-730BE0D3442D}"/>
              </a:ext>
            </a:extLst>
          </p:cNvPr>
          <p:cNvPicPr>
            <a:picLocks noChangeAspect="1"/>
          </p:cNvPicPr>
          <p:nvPr userDrawn="1"/>
        </p:nvPicPr>
        <p:blipFill>
          <a:blip r:embed="rId2"/>
          <a:stretch>
            <a:fillRect/>
          </a:stretch>
        </p:blipFill>
        <p:spPr>
          <a:xfrm>
            <a:off x="2336800" y="2484247"/>
            <a:ext cx="9855200" cy="4377325"/>
          </a:xfrm>
          <a:prstGeom prst="rect">
            <a:avLst/>
          </a:prstGeom>
        </p:spPr>
      </p:pic>
      <p:sp>
        <p:nvSpPr>
          <p:cNvPr id="6" name="Oval 5"/>
          <p:cNvSpPr/>
          <p:nvPr userDrawn="1"/>
        </p:nvSpPr>
        <p:spPr>
          <a:xfrm>
            <a:off x="6380980" y="4552180"/>
            <a:ext cx="2305820" cy="2305820"/>
          </a:xfrm>
          <a:prstGeom prst="ellipse">
            <a:avLst/>
          </a:prstGeom>
          <a:solidFill>
            <a:srgbClr val="0F1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13">
    <p:bg>
      <p:bgRef idx="1001">
        <a:schemeClr val="bg1"/>
      </p:bgRef>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9" name="Picture 8">
            <a:extLst>
              <a:ext uri="{FF2B5EF4-FFF2-40B4-BE49-F238E27FC236}">
                <a16:creationId xmlns:a16="http://schemas.microsoft.com/office/drawing/2014/main" id="{2087BF56-45DC-554B-A07E-1AB8D4B16AA3}"/>
              </a:ext>
            </a:extLst>
          </p:cNvPr>
          <p:cNvPicPr>
            <a:picLocks noChangeAspect="1"/>
          </p:cNvPicPr>
          <p:nvPr userDrawn="1"/>
        </p:nvPicPr>
        <p:blipFill>
          <a:blip r:embed="rId2"/>
          <a:stretch>
            <a:fillRect/>
          </a:stretch>
        </p:blipFill>
        <p:spPr>
          <a:xfrm>
            <a:off x="3568916" y="1209720"/>
            <a:ext cx="8623084" cy="5648280"/>
          </a:xfrm>
          <a:prstGeom prst="rect">
            <a:avLst/>
          </a:prstGeom>
        </p:spPr>
      </p:pic>
      <p:sp>
        <p:nvSpPr>
          <p:cNvPr id="10" name="Oval 9"/>
          <p:cNvSpPr/>
          <p:nvPr userDrawn="1"/>
        </p:nvSpPr>
        <p:spPr>
          <a:xfrm>
            <a:off x="9785128" y="2029224"/>
            <a:ext cx="2431016" cy="2431016"/>
          </a:xfrm>
          <a:prstGeom prst="ellipse">
            <a:avLst/>
          </a:prstGeom>
          <a:solidFill>
            <a:srgbClr val="0F1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13">
    <p:bg>
      <p:bgRef idx="1001">
        <a:schemeClr val="bg1"/>
      </p:bgRef>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pic>
        <p:nvPicPr>
          <p:cNvPr id="6" name="Picture 5">
            <a:extLst>
              <a:ext uri="{FF2B5EF4-FFF2-40B4-BE49-F238E27FC236}">
                <a16:creationId xmlns:a16="http://schemas.microsoft.com/office/drawing/2014/main" id="{78865D6D-ACD8-D848-B8EE-C20B0FF20B5F}"/>
              </a:ext>
            </a:extLst>
          </p:cNvPr>
          <p:cNvPicPr>
            <a:picLocks noChangeAspect="1"/>
          </p:cNvPicPr>
          <p:nvPr userDrawn="1"/>
        </p:nvPicPr>
        <p:blipFill>
          <a:blip r:embed="rId2"/>
          <a:stretch>
            <a:fillRect/>
          </a:stretch>
        </p:blipFill>
        <p:spPr>
          <a:xfrm>
            <a:off x="4165600" y="836662"/>
            <a:ext cx="8026400" cy="6021338"/>
          </a:xfrm>
          <a:prstGeom prst="rect">
            <a:avLst/>
          </a:prstGeom>
        </p:spPr>
      </p:pic>
      <p:sp>
        <p:nvSpPr>
          <p:cNvPr id="11" name="Oval 10"/>
          <p:cNvSpPr/>
          <p:nvPr userDrawn="1"/>
        </p:nvSpPr>
        <p:spPr>
          <a:xfrm>
            <a:off x="6496064" y="4572000"/>
            <a:ext cx="2283224" cy="2283224"/>
          </a:xfrm>
          <a:prstGeom prst="ellipse">
            <a:avLst/>
          </a:prstGeom>
          <a:solidFill>
            <a:srgbClr val="0F1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4537126">
            <a:off x="-491534" y="-2159131"/>
            <a:ext cx="11633460" cy="11633460"/>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298784851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text blue background">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7" y="-2564183"/>
            <a:ext cx="11633460" cy="11633460"/>
          </a:xfrm>
          <a:prstGeom prst="rect">
            <a:avLst/>
          </a:prstGeom>
        </p:spPr>
      </p:pic>
      <p:sp>
        <p:nvSpPr>
          <p:cNvPr id="6" name="Text Placeholder 7">
            <a:extLst>
              <a:ext uri="{FF2B5EF4-FFF2-40B4-BE49-F238E27FC236}">
                <a16:creationId xmlns:a16="http://schemas.microsoft.com/office/drawing/2014/main" id="{D78ADDAC-D167-8147-87B1-F89C92720C0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9" name="Text Placeholder 7">
            <a:extLst>
              <a:ext uri="{FF2B5EF4-FFF2-40B4-BE49-F238E27FC236}">
                <a16:creationId xmlns:a16="http://schemas.microsoft.com/office/drawing/2014/main" id="{B26FE3ED-B0E9-E44D-8269-7E4FB81670E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(large text)</a:t>
            </a:r>
          </a:p>
        </p:txBody>
      </p:sp>
      <p:pic>
        <p:nvPicPr>
          <p:cNvPr id="11" name="Picture 10">
            <a:extLst>
              <a:ext uri="{FF2B5EF4-FFF2-40B4-BE49-F238E27FC236}">
                <a16:creationId xmlns:a16="http://schemas.microsoft.com/office/drawing/2014/main" id="{6C05060F-22A3-BF43-A8DA-12594E4CA528}"/>
              </a:ext>
            </a:extLst>
          </p:cNvPr>
          <p:cNvPicPr>
            <a:picLocks noChangeAspect="1"/>
          </p:cNvPicPr>
          <p:nvPr userDrawn="1"/>
        </p:nvPicPr>
        <p:blipFill>
          <a:blip r:embed="rId3"/>
          <a:stretch>
            <a:fillRect/>
          </a:stretch>
        </p:blipFill>
        <p:spPr>
          <a:xfrm>
            <a:off x="9440278" y="333375"/>
            <a:ext cx="2343735" cy="269966"/>
          </a:xfrm>
          <a:prstGeom prst="rect">
            <a:avLst/>
          </a:prstGeom>
        </p:spPr>
      </p:pic>
    </p:spTree>
    <p:extLst>
      <p:ext uri="{BB962C8B-B14F-4D97-AF65-F5344CB8AC3E}">
        <p14:creationId xmlns:p14="http://schemas.microsoft.com/office/powerpoint/2010/main" val="18336331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text purple background">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8" y="-2571999"/>
            <a:ext cx="11633460" cy="11633460"/>
          </a:xfrm>
          <a:prstGeom prst="rect">
            <a:avLst/>
          </a:prstGeom>
        </p:spPr>
      </p:pic>
      <p:pic>
        <p:nvPicPr>
          <p:cNvPr id="6" name="Picture 5">
            <a:extLst>
              <a:ext uri="{FF2B5EF4-FFF2-40B4-BE49-F238E27FC236}">
                <a16:creationId xmlns:a16="http://schemas.microsoft.com/office/drawing/2014/main" id="{EF2BBA62-E9E4-7D47-B74C-5308F64892A1}"/>
              </a:ext>
            </a:extLst>
          </p:cNvPr>
          <p:cNvPicPr>
            <a:picLocks noChangeAspect="1"/>
          </p:cNvPicPr>
          <p:nvPr userDrawn="1"/>
        </p:nvPicPr>
        <p:blipFill>
          <a:blip r:embed="rId3"/>
          <a:stretch>
            <a:fillRect/>
          </a:stretch>
        </p:blipFill>
        <p:spPr>
          <a:xfrm>
            <a:off x="9440278" y="333375"/>
            <a:ext cx="2343736" cy="269966"/>
          </a:xfrm>
          <a:prstGeom prst="rect">
            <a:avLst/>
          </a:prstGeom>
        </p:spPr>
      </p:pic>
      <p:pic>
        <p:nvPicPr>
          <p:cNvPr id="9" name="Picture 8">
            <a:extLst>
              <a:ext uri="{FF2B5EF4-FFF2-40B4-BE49-F238E27FC236}">
                <a16:creationId xmlns:a16="http://schemas.microsoft.com/office/drawing/2014/main" id="{686F1ECA-AD6F-F945-816F-D254AF55CC3D}"/>
              </a:ext>
            </a:extLst>
          </p:cNvPr>
          <p:cNvPicPr>
            <a:picLocks noChangeAspect="1"/>
          </p:cNvPicPr>
          <p:nvPr userDrawn="1"/>
        </p:nvPicPr>
        <p:blipFill>
          <a:blip r:embed="rId2">
            <a:alphaModFix amt="6000"/>
          </a:blip>
          <a:stretch>
            <a:fillRect/>
          </a:stretch>
        </p:blipFill>
        <p:spPr>
          <a:xfrm rot="15803356">
            <a:off x="-1930367" y="-2564183"/>
            <a:ext cx="11633460" cy="11633460"/>
          </a:xfrm>
          <a:prstGeom prst="rect">
            <a:avLst/>
          </a:prstGeom>
        </p:spPr>
      </p:pic>
      <p:sp>
        <p:nvSpPr>
          <p:cNvPr id="10" name="Text Placeholder 7">
            <a:extLst>
              <a:ext uri="{FF2B5EF4-FFF2-40B4-BE49-F238E27FC236}">
                <a16:creationId xmlns:a16="http://schemas.microsoft.com/office/drawing/2014/main" id="{3651CD26-5C96-3249-86C9-9B4A53565857}"/>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1" name="Text Placeholder 7">
            <a:extLst>
              <a:ext uri="{FF2B5EF4-FFF2-40B4-BE49-F238E27FC236}">
                <a16:creationId xmlns:a16="http://schemas.microsoft.com/office/drawing/2014/main" id="{F953A742-3DEE-4A4E-8409-5D9B290A0FD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(large text)</a:t>
            </a:r>
          </a:p>
        </p:txBody>
      </p:sp>
    </p:spTree>
    <p:extLst>
      <p:ext uri="{BB962C8B-B14F-4D97-AF65-F5344CB8AC3E}">
        <p14:creationId xmlns:p14="http://schemas.microsoft.com/office/powerpoint/2010/main" val="310221071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Large text purple backgroun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4068" t="23964" r="14176" b="24292"/>
          <a:stretch/>
        </p:blipFill>
        <p:spPr>
          <a:xfrm>
            <a:off x="0" y="0"/>
            <a:ext cx="12192000" cy="6858000"/>
          </a:xfrm>
          <a:prstGeom prst="rect">
            <a:avLst/>
          </a:prstGeom>
        </p:spPr>
      </p:pic>
      <p:sp>
        <p:nvSpPr>
          <p:cNvPr id="10" name="Text Placeholder 7">
            <a:extLst>
              <a:ext uri="{FF2B5EF4-FFF2-40B4-BE49-F238E27FC236}">
                <a16:creationId xmlns:a16="http://schemas.microsoft.com/office/drawing/2014/main" id="{3651CD26-5C96-3249-86C9-9B4A53565857}"/>
              </a:ext>
            </a:extLst>
          </p:cNvPr>
          <p:cNvSpPr>
            <a:spLocks noGrp="1"/>
          </p:cNvSpPr>
          <p:nvPr>
            <p:ph type="body" sz="quarter" idx="11" hasCustomPrompt="1"/>
          </p:nvPr>
        </p:nvSpPr>
        <p:spPr>
          <a:xfrm>
            <a:off x="327304" y="333375"/>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1" name="Text Placeholder 7">
            <a:extLst>
              <a:ext uri="{FF2B5EF4-FFF2-40B4-BE49-F238E27FC236}">
                <a16:creationId xmlns:a16="http://schemas.microsoft.com/office/drawing/2014/main" id="{F953A742-3DEE-4A4E-8409-5D9B290A0FD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(large text)</a:t>
            </a:r>
          </a:p>
        </p:txBody>
      </p:sp>
      <p:pic>
        <p:nvPicPr>
          <p:cNvPr id="13" name="Picture 12">
            <a:extLst>
              <a:ext uri="{FF2B5EF4-FFF2-40B4-BE49-F238E27FC236}">
                <a16:creationId xmlns:a16="http://schemas.microsoft.com/office/drawing/2014/main" id="{5AA2CFF8-BF03-1846-A63E-80E24242A6FB}"/>
              </a:ext>
            </a:extLst>
          </p:cNvPr>
          <p:cNvPicPr>
            <a:picLocks noChangeAspect="1"/>
          </p:cNvPicPr>
          <p:nvPr userDrawn="1"/>
        </p:nvPicPr>
        <p:blipFill>
          <a:blip r:embed="rId3"/>
          <a:stretch>
            <a:fillRect/>
          </a:stretch>
        </p:blipFill>
        <p:spPr>
          <a:xfrm>
            <a:off x="9440277" y="333375"/>
            <a:ext cx="2343736" cy="2687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(large text)</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165606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um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51244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numCol="2" spcCol="360000"/>
          <a:lstStyle>
            <a:lvl1pPr marL="0" indent="0" algn="l">
              <a:lnSpc>
                <a:spcPct val="80000"/>
              </a:lnSpc>
              <a:spcBef>
                <a:spcPts val="1000"/>
              </a:spcBef>
              <a:buFontTx/>
              <a:buNone/>
              <a:defRPr sz="12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(small text, </a:t>
            </a:r>
            <a:r>
              <a:rPr lang="en-US"/>
              <a:t>two columns</a:t>
            </a:r>
            <a:r>
              <a:rPr lang="en-US" dirty="0"/>
              <a:t>)</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4019913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s lar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a:lstStyle>
            <a:lvl1pPr marL="0" marR="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 Bullets 20pt (large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20pt (large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20pt (large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20pt (large text)</a:t>
            </a:r>
          </a:p>
          <a:p>
            <a:pPr lvl="0"/>
            <a:endParaRPr lang="en-US" dirty="0"/>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3022503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s mediu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327304" y="1412051"/>
            <a:ext cx="11456709" cy="5041137"/>
          </a:xfrm>
          <a:prstGeom prst="rect">
            <a:avLst/>
          </a:prstGeom>
        </p:spPr>
        <p:txBody>
          <a:bodyPr lIns="90000" numCol="1" anchor="t"/>
          <a:lstStyle>
            <a:lvl1pPr marL="0" marR="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lvl="0"/>
            <a:endParaRPr lang="en-US" dirty="0"/>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Tree>
    <p:extLst>
      <p:ext uri="{BB962C8B-B14F-4D97-AF65-F5344CB8AC3E}">
        <p14:creationId xmlns:p14="http://schemas.microsoft.com/office/powerpoint/2010/main" val="1689567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s and copy r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10" name="Text Placeholder 7">
            <a:extLst>
              <a:ext uri="{FF2B5EF4-FFF2-40B4-BE49-F238E27FC236}">
                <a16:creationId xmlns:a16="http://schemas.microsoft.com/office/drawing/2014/main" id="{2D85ADA0-D65A-624B-8D0C-7340F673551D}"/>
              </a:ext>
            </a:extLst>
          </p:cNvPr>
          <p:cNvSpPr>
            <a:spLocks noGrp="1"/>
          </p:cNvSpPr>
          <p:nvPr>
            <p:ph type="body" sz="quarter" idx="12" hasCustomPrompt="1"/>
          </p:nvPr>
        </p:nvSpPr>
        <p:spPr>
          <a:xfrm>
            <a:off x="327304" y="1412051"/>
            <a:ext cx="5581127" cy="5041137"/>
          </a:xfrm>
          <a:prstGeom prst="rect">
            <a:avLst/>
          </a:prstGeom>
        </p:spPr>
        <p:txBody>
          <a:bodyPr lIns="90000" numCol="1" anchor="t"/>
          <a:lstStyle>
            <a:lvl1pPr marL="0" marR="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lvl="0"/>
            <a:endParaRPr lang="en-US" dirty="0"/>
          </a:p>
        </p:txBody>
      </p:sp>
      <p:sp>
        <p:nvSpPr>
          <p:cNvPr id="11" name="Text Placeholder 7">
            <a:extLst>
              <a:ext uri="{FF2B5EF4-FFF2-40B4-BE49-F238E27FC236}">
                <a16:creationId xmlns:a16="http://schemas.microsoft.com/office/drawing/2014/main" id="{9F79BB3F-49EF-AC48-BB1E-1D289ACEBFA2}"/>
              </a:ext>
            </a:extLst>
          </p:cNvPr>
          <p:cNvSpPr>
            <a:spLocks noGrp="1"/>
          </p:cNvSpPr>
          <p:nvPr>
            <p:ph type="body" sz="quarter" idx="13" hasCustomPrompt="1"/>
          </p:nvPr>
        </p:nvSpPr>
        <p:spPr>
          <a:xfrm>
            <a:off x="6202886" y="1412051"/>
            <a:ext cx="5581127"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2690385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s and copy lef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A2CFF8-BF03-1846-A63E-80E24242A6FB}"/>
              </a:ext>
            </a:extLst>
          </p:cNvPr>
          <p:cNvPicPr>
            <a:picLocks noChangeAspect="1"/>
          </p:cNvPicPr>
          <p:nvPr userDrawn="1"/>
        </p:nvPicPr>
        <p:blipFill>
          <a:blip r:embed="rId2"/>
          <a:stretch>
            <a:fillRect/>
          </a:stretch>
        </p:blipFill>
        <p:spPr>
          <a:xfrm>
            <a:off x="9440277" y="333375"/>
            <a:ext cx="2343736" cy="268777"/>
          </a:xfrm>
          <a:prstGeom prst="rect">
            <a:avLst/>
          </a:prstGeom>
        </p:spPr>
      </p:pic>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4" name="Text Placeholder 7">
            <a:extLst>
              <a:ext uri="{FF2B5EF4-FFF2-40B4-BE49-F238E27FC236}">
                <a16:creationId xmlns:a16="http://schemas.microsoft.com/office/drawing/2014/main" id="{B75E070D-BEFC-394A-99E3-B411882EB94E}"/>
              </a:ext>
            </a:extLst>
          </p:cNvPr>
          <p:cNvSpPr>
            <a:spLocks noGrp="1"/>
          </p:cNvSpPr>
          <p:nvPr>
            <p:ph type="body" sz="quarter" idx="12" hasCustomPrompt="1"/>
          </p:nvPr>
        </p:nvSpPr>
        <p:spPr>
          <a:xfrm>
            <a:off x="6202886" y="1412051"/>
            <a:ext cx="5581127" cy="5041137"/>
          </a:xfrm>
          <a:prstGeom prst="rect">
            <a:avLst/>
          </a:prstGeom>
        </p:spPr>
        <p:txBody>
          <a:bodyPr lIns="90000" numCol="1" anchor="t"/>
          <a:lstStyle>
            <a:lvl1pPr marL="0" marR="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marL="0" marR="0" lvl="0" indent="0" algn="l" defTabSz="914400" rtl="0" eaLnBrk="1" fontAlgn="auto" latinLnBrk="0" hangingPunct="1">
              <a:lnSpc>
                <a:spcPct val="150000"/>
              </a:lnSpc>
              <a:spcBef>
                <a:spcPts val="1000"/>
              </a:spcBef>
              <a:spcAft>
                <a:spcPts val="0"/>
              </a:spcAft>
              <a:buClr>
                <a:srgbClr val="7F70FF"/>
              </a:buClr>
              <a:buSzTx/>
              <a:buFont typeface="Arial" panose="020B0604020202020204" pitchFamily="34" charset="0"/>
              <a:buChar char="•"/>
              <a:tabLst/>
              <a:defRPr/>
            </a:pPr>
            <a:r>
              <a:rPr lang="en-US" dirty="0"/>
              <a:t> Bullets 16pt (medium text)</a:t>
            </a:r>
          </a:p>
          <a:p>
            <a:pPr lvl="0"/>
            <a:endParaRPr lang="en-US" dirty="0"/>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4" y="1412051"/>
            <a:ext cx="5581127"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215232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4537126">
            <a:off x="-491534" y="-2197495"/>
            <a:ext cx="11633460" cy="11633460"/>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31861310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5463896"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5" y="1412051"/>
            <a:ext cx="5463896"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609600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3874554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and image right">
    <p:bg>
      <p:bgPr>
        <a:solidFill>
          <a:srgbClr val="0F123D"/>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6"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5" y="1412051"/>
            <a:ext cx="5463896" cy="5041137"/>
          </a:xfrm>
          <a:prstGeom prst="rect">
            <a:avLst/>
          </a:prstGeom>
        </p:spPr>
        <p:txBody>
          <a:bodyPr/>
          <a:lstStyle>
            <a:lvl1pPr marL="0" indent="0" algn="l">
              <a:lnSpc>
                <a:spcPct val="80000"/>
              </a:lnSpc>
              <a:spcBef>
                <a:spcPts val="1000"/>
              </a:spcBef>
              <a:buFontTx/>
              <a:buNone/>
              <a:defRPr sz="1800" b="0"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10"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rot="20707629">
            <a:off x="6744380" y="527476"/>
            <a:ext cx="6225084" cy="5070677"/>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6399859" y="346822"/>
            <a:ext cx="5463896"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6399859" y="1412051"/>
            <a:ext cx="5463896"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609110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and image left">
    <p:bg>
      <p:bgPr>
        <a:solidFill>
          <a:srgbClr val="0F123D"/>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rot="20707629">
            <a:off x="-1407058" y="446187"/>
            <a:ext cx="6732674" cy="5070677"/>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6399859"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1"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6399859"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background text and image right">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4537126">
            <a:off x="-491534" y="-2197495"/>
            <a:ext cx="11633460" cy="11633460"/>
          </a:xfrm>
          <a:prstGeom prst="rect">
            <a:avLst/>
          </a:prstGeom>
        </p:spPr>
      </p:pic>
      <p:sp>
        <p:nvSpPr>
          <p:cNvPr id="6" name="Text Placeholder 7">
            <a:extLst>
              <a:ext uri="{FF2B5EF4-FFF2-40B4-BE49-F238E27FC236}">
                <a16:creationId xmlns:a16="http://schemas.microsoft.com/office/drawing/2014/main" id="{C03F99DE-50AF-9146-895F-88BC81371430}"/>
              </a:ext>
            </a:extLst>
          </p:cNvPr>
          <p:cNvSpPr>
            <a:spLocks noGrp="1"/>
          </p:cNvSpPr>
          <p:nvPr>
            <p:ph type="body" sz="quarter" idx="11" hasCustomPrompt="1"/>
          </p:nvPr>
        </p:nvSpPr>
        <p:spPr>
          <a:xfrm>
            <a:off x="327305"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9" name="Text Placeholder 7">
            <a:extLst>
              <a:ext uri="{FF2B5EF4-FFF2-40B4-BE49-F238E27FC236}">
                <a16:creationId xmlns:a16="http://schemas.microsoft.com/office/drawing/2014/main" id="{85D65528-D549-2B47-AC23-DABEBFADFA98}"/>
              </a:ext>
            </a:extLst>
          </p:cNvPr>
          <p:cNvSpPr>
            <a:spLocks noGrp="1"/>
          </p:cNvSpPr>
          <p:nvPr>
            <p:ph type="body" sz="quarter" idx="13" hasCustomPrompt="1"/>
          </p:nvPr>
        </p:nvSpPr>
        <p:spPr>
          <a:xfrm>
            <a:off x="327305"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10" name="Picture Placeholder 2">
            <a:extLst>
              <a:ext uri="{FF2B5EF4-FFF2-40B4-BE49-F238E27FC236}">
                <a16:creationId xmlns:a16="http://schemas.microsoft.com/office/drawing/2014/main" id="{39B507D1-D6D7-D04B-BDB1-4DC32873C7F1}"/>
              </a:ext>
            </a:extLst>
          </p:cNvPr>
          <p:cNvSpPr>
            <a:spLocks noGrp="1"/>
          </p:cNvSpPr>
          <p:nvPr>
            <p:ph type="pic" sz="quarter" idx="14" hasCustomPrompt="1"/>
          </p:nvPr>
        </p:nvSpPr>
        <p:spPr>
          <a:xfrm>
            <a:off x="609600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219777650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ckground text and image left">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275183" y="-1727047"/>
            <a:ext cx="11633460" cy="11633460"/>
          </a:xfrm>
          <a:prstGeom prst="rect">
            <a:avLst/>
          </a:prstGeom>
        </p:spPr>
      </p:pic>
      <p:sp>
        <p:nvSpPr>
          <p:cNvPr id="6" name="Picture Placeholder 2">
            <a:extLst>
              <a:ext uri="{FF2B5EF4-FFF2-40B4-BE49-F238E27FC236}">
                <a16:creationId xmlns:a16="http://schemas.microsoft.com/office/drawing/2014/main" id="{E49E2347-8FFF-614F-B7B8-20ECB313A657}"/>
              </a:ext>
            </a:extLst>
          </p:cNvPr>
          <p:cNvSpPr>
            <a:spLocks noGrp="1"/>
          </p:cNvSpPr>
          <p:nvPr>
            <p:ph type="pic" sz="quarter" idx="14" hasCustomPrompt="1"/>
          </p:nvPr>
        </p:nvSpPr>
        <p:spPr>
          <a:xfrm>
            <a:off x="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11" name="Text Placeholder 7">
            <a:extLst>
              <a:ext uri="{FF2B5EF4-FFF2-40B4-BE49-F238E27FC236}">
                <a16:creationId xmlns:a16="http://schemas.microsoft.com/office/drawing/2014/main" id="{5C4AD292-3A6B-6E49-933B-D6951E59BF7A}"/>
              </a:ext>
            </a:extLst>
          </p:cNvPr>
          <p:cNvSpPr>
            <a:spLocks noGrp="1"/>
          </p:cNvSpPr>
          <p:nvPr>
            <p:ph type="body" sz="quarter" idx="11" hasCustomPrompt="1"/>
          </p:nvPr>
        </p:nvSpPr>
        <p:spPr>
          <a:xfrm>
            <a:off x="6399859"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2" name="Text Placeholder 7">
            <a:extLst>
              <a:ext uri="{FF2B5EF4-FFF2-40B4-BE49-F238E27FC236}">
                <a16:creationId xmlns:a16="http://schemas.microsoft.com/office/drawing/2014/main" id="{99FC72E1-7EAB-A44F-A74F-7086AE06989F}"/>
              </a:ext>
            </a:extLst>
          </p:cNvPr>
          <p:cNvSpPr>
            <a:spLocks noGrp="1"/>
          </p:cNvSpPr>
          <p:nvPr>
            <p:ph type="body" sz="quarter" idx="13" hasCustomPrompt="1"/>
          </p:nvPr>
        </p:nvSpPr>
        <p:spPr>
          <a:xfrm>
            <a:off x="6399859"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293399239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1">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4537126">
            <a:off x="-491534" y="-2159131"/>
            <a:ext cx="11633460" cy="11633460"/>
          </a:xfrm>
          <a:prstGeom prst="rect">
            <a:avLst/>
          </a:prstGeom>
        </p:spPr>
      </p:pic>
      <p:sp>
        <p:nvSpPr>
          <p:cNvPr id="6" name="Text Placeholder 7">
            <a:extLst>
              <a:ext uri="{FF2B5EF4-FFF2-40B4-BE49-F238E27FC236}">
                <a16:creationId xmlns:a16="http://schemas.microsoft.com/office/drawing/2014/main" id="{C9DE7840-7C1D-5B41-BBD3-11D307AB1A2F}"/>
              </a:ext>
            </a:extLst>
          </p:cNvPr>
          <p:cNvSpPr>
            <a:spLocks noGrp="1"/>
          </p:cNvSpPr>
          <p:nvPr>
            <p:ph type="body" sz="quarter" idx="11" hasCustomPrompt="1"/>
          </p:nvPr>
        </p:nvSpPr>
        <p:spPr>
          <a:xfrm>
            <a:off x="327305"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9" name="Text Placeholder 7">
            <a:extLst>
              <a:ext uri="{FF2B5EF4-FFF2-40B4-BE49-F238E27FC236}">
                <a16:creationId xmlns:a16="http://schemas.microsoft.com/office/drawing/2014/main" id="{D80DCCB9-3477-6C46-81FC-578E90FFF3D8}"/>
              </a:ext>
            </a:extLst>
          </p:cNvPr>
          <p:cNvSpPr>
            <a:spLocks noGrp="1"/>
          </p:cNvSpPr>
          <p:nvPr>
            <p:ph type="body" sz="quarter" idx="13" hasCustomPrompt="1"/>
          </p:nvPr>
        </p:nvSpPr>
        <p:spPr>
          <a:xfrm>
            <a:off x="327305"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10" name="Picture Placeholder 2">
            <a:extLst>
              <a:ext uri="{FF2B5EF4-FFF2-40B4-BE49-F238E27FC236}">
                <a16:creationId xmlns:a16="http://schemas.microsoft.com/office/drawing/2014/main" id="{26B40356-C40B-094A-B5D7-8D8E8716217E}"/>
              </a:ext>
            </a:extLst>
          </p:cNvPr>
          <p:cNvSpPr>
            <a:spLocks noGrp="1"/>
          </p:cNvSpPr>
          <p:nvPr>
            <p:ph type="pic" sz="quarter" idx="14" hasCustomPrompt="1"/>
          </p:nvPr>
        </p:nvSpPr>
        <p:spPr>
          <a:xfrm>
            <a:off x="609600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416638654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1">
    <p:bg>
      <p:bgPr>
        <a:solidFill>
          <a:srgbClr val="7F70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F728D-8977-F141-96AB-2DECBF15FCE5}"/>
              </a:ext>
            </a:extLst>
          </p:cNvPr>
          <p:cNvPicPr>
            <a:picLocks noChangeAspect="1"/>
          </p:cNvPicPr>
          <p:nvPr userDrawn="1"/>
        </p:nvPicPr>
        <p:blipFill>
          <a:blip r:embed="rId2">
            <a:alphaModFix amt="6000"/>
          </a:blip>
          <a:stretch>
            <a:fillRect/>
          </a:stretch>
        </p:blipFill>
        <p:spPr>
          <a:xfrm rot="15803356">
            <a:off x="-275183" y="-1727047"/>
            <a:ext cx="11633460" cy="11633460"/>
          </a:xfrm>
          <a:prstGeom prst="rect">
            <a:avLst/>
          </a:prstGeom>
        </p:spPr>
      </p:pic>
      <p:sp>
        <p:nvSpPr>
          <p:cNvPr id="6" name="Picture Placeholder 2">
            <a:extLst>
              <a:ext uri="{FF2B5EF4-FFF2-40B4-BE49-F238E27FC236}">
                <a16:creationId xmlns:a16="http://schemas.microsoft.com/office/drawing/2014/main" id="{B01F6A9B-B408-794D-AF9D-D899FDD18822}"/>
              </a:ext>
            </a:extLst>
          </p:cNvPr>
          <p:cNvSpPr>
            <a:spLocks noGrp="1"/>
          </p:cNvSpPr>
          <p:nvPr>
            <p:ph type="pic" sz="quarter" idx="14" hasCustomPrompt="1"/>
          </p:nvPr>
        </p:nvSpPr>
        <p:spPr>
          <a:xfrm>
            <a:off x="0" y="1"/>
            <a:ext cx="6096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9" name="Text Placeholder 7">
            <a:extLst>
              <a:ext uri="{FF2B5EF4-FFF2-40B4-BE49-F238E27FC236}">
                <a16:creationId xmlns:a16="http://schemas.microsoft.com/office/drawing/2014/main" id="{D6BC672E-77C5-8D48-9BC1-FC8A4C762434}"/>
              </a:ext>
            </a:extLst>
          </p:cNvPr>
          <p:cNvSpPr>
            <a:spLocks noGrp="1"/>
          </p:cNvSpPr>
          <p:nvPr>
            <p:ph type="body" sz="quarter" idx="11" hasCustomPrompt="1"/>
          </p:nvPr>
        </p:nvSpPr>
        <p:spPr>
          <a:xfrm>
            <a:off x="6399859" y="346822"/>
            <a:ext cx="5463896"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10" name="Text Placeholder 7">
            <a:extLst>
              <a:ext uri="{FF2B5EF4-FFF2-40B4-BE49-F238E27FC236}">
                <a16:creationId xmlns:a16="http://schemas.microsoft.com/office/drawing/2014/main" id="{154523DD-94B2-834E-90FC-B90E31C1EF1A}"/>
              </a:ext>
            </a:extLst>
          </p:cNvPr>
          <p:cNvSpPr>
            <a:spLocks noGrp="1"/>
          </p:cNvSpPr>
          <p:nvPr>
            <p:ph type="body" sz="quarter" idx="13" hasCustomPrompt="1"/>
          </p:nvPr>
        </p:nvSpPr>
        <p:spPr>
          <a:xfrm>
            <a:off x="6399859" y="1412051"/>
            <a:ext cx="5463896"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extLst>
      <p:ext uri="{BB962C8B-B14F-4D97-AF65-F5344CB8AC3E}">
        <p14:creationId xmlns:p14="http://schemas.microsoft.com/office/powerpoint/2010/main" val="314284836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large image righ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3158357"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5" y="1412051"/>
            <a:ext cx="3158357"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3806092" y="1"/>
            <a:ext cx="8385907"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3201740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and large image right">
    <p:bg>
      <p:bgPr>
        <a:solidFill>
          <a:srgbClr val="0F123D"/>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02CDD1-797F-A540-BF70-8525743A6432}"/>
              </a:ext>
            </a:extLst>
          </p:cNvPr>
          <p:cNvSpPr txBox="1"/>
          <p:nvPr userDrawn="1"/>
        </p:nvSpPr>
        <p:spPr>
          <a:xfrm>
            <a:off x="10844675" y="856256"/>
            <a:ext cx="939338" cy="153888"/>
          </a:xfrm>
          <a:prstGeom prst="rect">
            <a:avLst/>
          </a:prstGeom>
          <a:noFill/>
        </p:spPr>
        <p:txBody>
          <a:bodyPr wrap="square" lIns="0" tIns="0" rIns="0" bIns="0" rtlCol="0">
            <a:spAutoFit/>
          </a:bodyPr>
          <a:lstStyle/>
          <a:p>
            <a:pPr algn="r"/>
            <a:fld id="{A98891B2-5225-5C40-A770-7C3A43B5E5B1}" type="slidenum">
              <a:rPr lang="en-US" sz="1000" b="1" i="0" smtClean="0">
                <a:solidFill>
                  <a:srgbClr val="0F123D"/>
                </a:solidFill>
                <a:latin typeface="Century Gothic" panose="020B0502020202020204" pitchFamily="34" charset="0"/>
              </a:rPr>
              <a:pPr algn="r"/>
              <a:t>‹#›</a:t>
            </a:fld>
            <a:endParaRPr lang="en-US" sz="1000" b="1" i="0" dirty="0">
              <a:solidFill>
                <a:srgbClr val="0F123D"/>
              </a:solidFill>
              <a:latin typeface="Century Gothic" panose="020B0502020202020204" pitchFamily="34" charset="0"/>
            </a:endParaRPr>
          </a:p>
        </p:txBody>
      </p:sp>
      <p:sp>
        <p:nvSpPr>
          <p:cNvPr id="10"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rot="20996751">
            <a:off x="4329162" y="160566"/>
            <a:ext cx="8688212" cy="5070677"/>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3158357"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2"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327305" y="1412051"/>
            <a:ext cx="3158357"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8" y="-2571999"/>
            <a:ext cx="11633460" cy="11633460"/>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347775408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large image lef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8721028" y="346822"/>
            <a:ext cx="3158357" cy="742203"/>
          </a:xfrm>
          <a:prstGeom prst="rect">
            <a:avLst/>
          </a:prstGeom>
        </p:spPr>
        <p:txBody>
          <a:bodyPr/>
          <a:lstStyle>
            <a:lvl1pPr marL="0" indent="0" algn="l">
              <a:lnSpc>
                <a:spcPct val="80000"/>
              </a:lnSpc>
              <a:spcBef>
                <a:spcPts val="1000"/>
              </a:spcBef>
              <a:buFontTx/>
              <a:buNone/>
              <a:defRPr sz="24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7"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8721028" y="1412051"/>
            <a:ext cx="3158357" cy="5041137"/>
          </a:xfrm>
          <a:prstGeom prst="rect">
            <a:avLst/>
          </a:prstGeom>
        </p:spPr>
        <p:txBody>
          <a:bodyPr/>
          <a:lstStyle>
            <a:lvl1pPr marL="0" indent="0" algn="l">
              <a:lnSpc>
                <a:spcPct val="80000"/>
              </a:lnSpc>
              <a:spcBef>
                <a:spcPts val="1000"/>
              </a:spcBef>
              <a:buFontTx/>
              <a:buNone/>
              <a:defRPr sz="16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0" y="1"/>
            <a:ext cx="8385907"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327948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 and large image left">
    <p:bg>
      <p:bgPr>
        <a:solidFill>
          <a:srgbClr val="0F123D"/>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rot="550678">
            <a:off x="-750838" y="20865"/>
            <a:ext cx="8688212" cy="5070677"/>
          </a:xfrm>
          <a:prstGeom prst="rect">
            <a:avLst/>
          </a:prstGeom>
          <a:solidFill>
            <a:schemeClr val="bg1">
              <a:lumMod val="95000"/>
            </a:schemeClr>
          </a:solidFill>
        </p:spPr>
        <p:txBody>
          <a:bodyPr anchor="ctr"/>
          <a:lstStyle>
            <a:lvl1pPr algn="ctr">
              <a:defRPr sz="1600" baseline="0">
                <a:latin typeface="Century Gothic" panose="020B0502020202020204" pitchFamily="34" charset="0"/>
              </a:defRPr>
            </a:lvl1pPr>
          </a:lstStyle>
          <a:p>
            <a:r>
              <a:rPr lang="en-US" dirty="0"/>
              <a:t>Add Image</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8721028" y="346822"/>
            <a:ext cx="3158357"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1" name="Text Placeholder 7">
            <a:extLst>
              <a:ext uri="{FF2B5EF4-FFF2-40B4-BE49-F238E27FC236}">
                <a16:creationId xmlns:a16="http://schemas.microsoft.com/office/drawing/2014/main" id="{6D1872D3-C605-084D-BED4-45B28A9A86B4}"/>
              </a:ext>
            </a:extLst>
          </p:cNvPr>
          <p:cNvSpPr>
            <a:spLocks noGrp="1"/>
          </p:cNvSpPr>
          <p:nvPr>
            <p:ph type="body" sz="quarter" idx="13" hasCustomPrompt="1"/>
          </p:nvPr>
        </p:nvSpPr>
        <p:spPr>
          <a:xfrm>
            <a:off x="8721028" y="1412051"/>
            <a:ext cx="3158357" cy="5041137"/>
          </a:xfrm>
          <a:prstGeom prst="rect">
            <a:avLst/>
          </a:prstGeom>
        </p:spPr>
        <p:txBody>
          <a:bodyPr/>
          <a:lstStyle>
            <a:lvl1pPr marL="0" indent="0" algn="l">
              <a:lnSpc>
                <a:spcPct val="80000"/>
              </a:lnSpc>
              <a:spcBef>
                <a:spcPts val="1000"/>
              </a:spcBef>
              <a:buFontTx/>
              <a:buNone/>
              <a:defRPr sz="16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 (medium text)</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0" y="1"/>
            <a:ext cx="12192000" cy="6858000"/>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Image</a:t>
            </a:r>
          </a:p>
        </p:txBody>
      </p:sp>
    </p:spTree>
    <p:extLst>
      <p:ext uri="{BB962C8B-B14F-4D97-AF65-F5344CB8AC3E}">
        <p14:creationId xmlns:p14="http://schemas.microsoft.com/office/powerpoint/2010/main" val="4267649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5" name="Oval 4"/>
          <p:cNvSpPr/>
          <p:nvPr userDrawn="1"/>
        </p:nvSpPr>
        <p:spPr>
          <a:xfrm>
            <a:off x="791528" y="1489496"/>
            <a:ext cx="3587115" cy="3587115"/>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7122160" y="627063"/>
            <a:ext cx="2626360" cy="2626360"/>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8158480" y="2948940"/>
            <a:ext cx="3157220" cy="3157220"/>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4226560" y="2357120"/>
            <a:ext cx="3931920" cy="3931920"/>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2" hasCustomPrompt="1"/>
          </p:nvPr>
        </p:nvSpPr>
        <p:spPr>
          <a:xfrm>
            <a:off x="1787089" y="2795083"/>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3" hasCustomPrompt="1"/>
          </p:nvPr>
        </p:nvSpPr>
        <p:spPr>
          <a:xfrm>
            <a:off x="5391985" y="3885910"/>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7570252" y="1456932"/>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2"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872002" y="4100671"/>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Full page imag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2" hasCustomPrompt="1"/>
          </p:nvPr>
        </p:nvSpPr>
        <p:spPr>
          <a:xfrm>
            <a:off x="1787089" y="2795083"/>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3" hasCustomPrompt="1"/>
          </p:nvPr>
        </p:nvSpPr>
        <p:spPr>
          <a:xfrm>
            <a:off x="5391985" y="3885910"/>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7570252" y="1456932"/>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2"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872002" y="4100671"/>
            <a:ext cx="1730175" cy="975940"/>
          </a:xfrm>
          <a:prstGeom prst="rect">
            <a:avLst/>
          </a:prstGeom>
        </p:spPr>
        <p:txBody>
          <a:bodyPr anchor="ctr"/>
          <a:lstStyle>
            <a:lvl1pPr marL="0" indent="0" algn="ctr">
              <a:lnSpc>
                <a:spcPct val="80000"/>
              </a:lnSpc>
              <a:spcBef>
                <a:spcPts val="1000"/>
              </a:spcBef>
              <a:buFontTx/>
              <a:buNone/>
              <a:defRPr sz="20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3" name="Oval 12"/>
          <p:cNvSpPr/>
          <p:nvPr userDrawn="1"/>
        </p:nvSpPr>
        <p:spPr>
          <a:xfrm>
            <a:off x="791528" y="1489496"/>
            <a:ext cx="3587115" cy="3587115"/>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7122160" y="627063"/>
            <a:ext cx="2626360" cy="2626360"/>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8158480" y="2948940"/>
            <a:ext cx="3157220" cy="3157220"/>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4226560" y="2357120"/>
            <a:ext cx="3931920" cy="3931920"/>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Full page image">
    <p:bg>
      <p:bgPr>
        <a:solidFill>
          <a:srgbClr val="7F70FF"/>
        </a:solidFill>
        <a:effectLst/>
      </p:bgPr>
    </p:bg>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9" name="Text Placeholder 7">
            <a:extLst>
              <a:ext uri="{FF2B5EF4-FFF2-40B4-BE49-F238E27FC236}">
                <a16:creationId xmlns:a16="http://schemas.microsoft.com/office/drawing/2014/main" id="{F79F1873-6FF4-9B49-99A4-C6B000771535}"/>
              </a:ext>
            </a:extLst>
          </p:cNvPr>
          <p:cNvSpPr>
            <a:spLocks noGrp="1"/>
          </p:cNvSpPr>
          <p:nvPr>
            <p:ph type="body" sz="quarter" idx="12" hasCustomPrompt="1"/>
          </p:nvPr>
        </p:nvSpPr>
        <p:spPr>
          <a:xfrm>
            <a:off x="1787089" y="2795083"/>
            <a:ext cx="1730175" cy="975940"/>
          </a:xfrm>
          <a:prstGeom prst="rect">
            <a:avLst/>
          </a:prstGeom>
        </p:spPr>
        <p:txBody>
          <a:bodyPr anchor="ctr"/>
          <a:lstStyle>
            <a:lvl1pPr marL="0" indent="0" algn="ctr">
              <a:lnSpc>
                <a:spcPct val="80000"/>
              </a:lnSpc>
              <a:spcBef>
                <a:spcPts val="1000"/>
              </a:spcBef>
              <a:buFontTx/>
              <a:buNone/>
              <a:defRPr sz="20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0" name="Text Placeholder 7">
            <a:extLst>
              <a:ext uri="{FF2B5EF4-FFF2-40B4-BE49-F238E27FC236}">
                <a16:creationId xmlns:a16="http://schemas.microsoft.com/office/drawing/2014/main" id="{F79F1873-6FF4-9B49-99A4-C6B000771535}"/>
              </a:ext>
            </a:extLst>
          </p:cNvPr>
          <p:cNvSpPr>
            <a:spLocks noGrp="1"/>
          </p:cNvSpPr>
          <p:nvPr>
            <p:ph type="body" sz="quarter" idx="13" hasCustomPrompt="1"/>
          </p:nvPr>
        </p:nvSpPr>
        <p:spPr>
          <a:xfrm>
            <a:off x="5391985" y="3885910"/>
            <a:ext cx="1730175" cy="975940"/>
          </a:xfrm>
          <a:prstGeom prst="rect">
            <a:avLst/>
          </a:prstGeom>
        </p:spPr>
        <p:txBody>
          <a:bodyPr anchor="ctr"/>
          <a:lstStyle>
            <a:lvl1pPr marL="0" indent="0" algn="ctr">
              <a:lnSpc>
                <a:spcPct val="80000"/>
              </a:lnSpc>
              <a:spcBef>
                <a:spcPts val="1000"/>
              </a:spcBef>
              <a:buFontTx/>
              <a:buNone/>
              <a:defRPr sz="20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1"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7570252" y="1456932"/>
            <a:ext cx="1730175" cy="975940"/>
          </a:xfrm>
          <a:prstGeom prst="rect">
            <a:avLst/>
          </a:prstGeom>
        </p:spPr>
        <p:txBody>
          <a:bodyPr anchor="ctr"/>
          <a:lstStyle>
            <a:lvl1pPr marL="0" indent="0" algn="ctr">
              <a:lnSpc>
                <a:spcPct val="80000"/>
              </a:lnSpc>
              <a:spcBef>
                <a:spcPts val="1000"/>
              </a:spcBef>
              <a:buFontTx/>
              <a:buNone/>
              <a:defRPr sz="20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2"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872002" y="4100671"/>
            <a:ext cx="1730175" cy="975940"/>
          </a:xfrm>
          <a:prstGeom prst="rect">
            <a:avLst/>
          </a:prstGeom>
        </p:spPr>
        <p:txBody>
          <a:bodyPr anchor="ctr"/>
          <a:lstStyle>
            <a:lvl1pPr marL="0" indent="0" algn="ctr">
              <a:lnSpc>
                <a:spcPct val="80000"/>
              </a:lnSpc>
              <a:spcBef>
                <a:spcPts val="1000"/>
              </a:spcBef>
              <a:buFontTx/>
              <a:buNone/>
              <a:defRPr sz="20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a:t>Insert text </a:t>
            </a:r>
            <a:endParaRPr lang="en-US" dirty="0"/>
          </a:p>
        </p:txBody>
      </p:sp>
      <p:sp>
        <p:nvSpPr>
          <p:cNvPr id="13" name="Oval 12"/>
          <p:cNvSpPr/>
          <p:nvPr userDrawn="1"/>
        </p:nvSpPr>
        <p:spPr>
          <a:xfrm>
            <a:off x="791528" y="1489496"/>
            <a:ext cx="3587115" cy="358711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7122160" y="627063"/>
            <a:ext cx="2626360" cy="262636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8158480" y="2948940"/>
            <a:ext cx="3157220" cy="315722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4226560" y="2357120"/>
            <a:ext cx="3931920" cy="393192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Full page imag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4" name="Oval 13"/>
          <p:cNvSpPr/>
          <p:nvPr userDrawn="1"/>
        </p:nvSpPr>
        <p:spPr>
          <a:xfrm>
            <a:off x="2162357" y="1664963"/>
            <a:ext cx="2519242" cy="2519242"/>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2592173" y="2462512"/>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7" name="Oval 16"/>
          <p:cNvSpPr/>
          <p:nvPr userDrawn="1"/>
        </p:nvSpPr>
        <p:spPr>
          <a:xfrm>
            <a:off x="7576102" y="889408"/>
            <a:ext cx="3203658" cy="3203658"/>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a:extLst>
              <a:ext uri="{FF2B5EF4-FFF2-40B4-BE49-F238E27FC236}">
                <a16:creationId xmlns:a16="http://schemas.microsoft.com/office/drawing/2014/main" id="{F79F1873-6FF4-9B49-99A4-C6B000771535}"/>
              </a:ext>
            </a:extLst>
          </p:cNvPr>
          <p:cNvSpPr>
            <a:spLocks noGrp="1"/>
          </p:cNvSpPr>
          <p:nvPr>
            <p:ph type="body" sz="quarter" idx="16" hasCustomPrompt="1"/>
          </p:nvPr>
        </p:nvSpPr>
        <p:spPr>
          <a:xfrm>
            <a:off x="8348126" y="2023169"/>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9" name="Oval 18"/>
          <p:cNvSpPr/>
          <p:nvPr userDrawn="1"/>
        </p:nvSpPr>
        <p:spPr>
          <a:xfrm>
            <a:off x="5653064" y="356982"/>
            <a:ext cx="2147413" cy="2147413"/>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F79F1873-6FF4-9B49-99A4-C6B000771535}"/>
              </a:ext>
            </a:extLst>
          </p:cNvPr>
          <p:cNvSpPr>
            <a:spLocks noGrp="1"/>
          </p:cNvSpPr>
          <p:nvPr>
            <p:ph type="body" sz="quarter" idx="17" hasCustomPrompt="1"/>
          </p:nvPr>
        </p:nvSpPr>
        <p:spPr>
          <a:xfrm>
            <a:off x="5896965" y="962620"/>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1" name="Oval 20"/>
          <p:cNvSpPr/>
          <p:nvPr userDrawn="1"/>
        </p:nvSpPr>
        <p:spPr>
          <a:xfrm>
            <a:off x="4339919" y="2455371"/>
            <a:ext cx="3771555" cy="3771555"/>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F79F1873-6FF4-9B49-99A4-C6B000771535}"/>
              </a:ext>
            </a:extLst>
          </p:cNvPr>
          <p:cNvSpPr>
            <a:spLocks noGrp="1"/>
          </p:cNvSpPr>
          <p:nvPr>
            <p:ph type="body" sz="quarter" idx="18" hasCustomPrompt="1"/>
          </p:nvPr>
        </p:nvSpPr>
        <p:spPr>
          <a:xfrm>
            <a:off x="5395891" y="3873080"/>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3" name="Oval 22"/>
          <p:cNvSpPr/>
          <p:nvPr userDrawn="1"/>
        </p:nvSpPr>
        <p:spPr>
          <a:xfrm>
            <a:off x="7992699" y="4098474"/>
            <a:ext cx="2147413" cy="2147413"/>
          </a:xfrm>
          <a:prstGeom prst="ellipse">
            <a:avLst/>
          </a:prstGeom>
          <a:noFill/>
          <a:ln w="38100">
            <a:solidFill>
              <a:srgbClr val="008A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290471" y="4690016"/>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Full page imag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4" name="Oval 13"/>
          <p:cNvSpPr/>
          <p:nvPr userDrawn="1"/>
        </p:nvSpPr>
        <p:spPr>
          <a:xfrm>
            <a:off x="2162357" y="1664963"/>
            <a:ext cx="2519242" cy="2519242"/>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2592173" y="2462512"/>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7" name="Oval 16"/>
          <p:cNvSpPr/>
          <p:nvPr userDrawn="1"/>
        </p:nvSpPr>
        <p:spPr>
          <a:xfrm>
            <a:off x="7576102" y="889408"/>
            <a:ext cx="3203658" cy="3203658"/>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a:extLst>
              <a:ext uri="{FF2B5EF4-FFF2-40B4-BE49-F238E27FC236}">
                <a16:creationId xmlns:a16="http://schemas.microsoft.com/office/drawing/2014/main" id="{F79F1873-6FF4-9B49-99A4-C6B000771535}"/>
              </a:ext>
            </a:extLst>
          </p:cNvPr>
          <p:cNvSpPr>
            <a:spLocks noGrp="1"/>
          </p:cNvSpPr>
          <p:nvPr>
            <p:ph type="body" sz="quarter" idx="16" hasCustomPrompt="1"/>
          </p:nvPr>
        </p:nvSpPr>
        <p:spPr>
          <a:xfrm>
            <a:off x="8348126" y="2023169"/>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9" name="Oval 18"/>
          <p:cNvSpPr/>
          <p:nvPr userDrawn="1"/>
        </p:nvSpPr>
        <p:spPr>
          <a:xfrm>
            <a:off x="5653064" y="356982"/>
            <a:ext cx="2147413" cy="2147413"/>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F79F1873-6FF4-9B49-99A4-C6B000771535}"/>
              </a:ext>
            </a:extLst>
          </p:cNvPr>
          <p:cNvSpPr>
            <a:spLocks noGrp="1"/>
          </p:cNvSpPr>
          <p:nvPr>
            <p:ph type="body" sz="quarter" idx="17" hasCustomPrompt="1"/>
          </p:nvPr>
        </p:nvSpPr>
        <p:spPr>
          <a:xfrm>
            <a:off x="5896965" y="962620"/>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1" name="Oval 20"/>
          <p:cNvSpPr/>
          <p:nvPr userDrawn="1"/>
        </p:nvSpPr>
        <p:spPr>
          <a:xfrm>
            <a:off x="4339919" y="2455371"/>
            <a:ext cx="3771555" cy="3771555"/>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F79F1873-6FF4-9B49-99A4-C6B000771535}"/>
              </a:ext>
            </a:extLst>
          </p:cNvPr>
          <p:cNvSpPr>
            <a:spLocks noGrp="1"/>
          </p:cNvSpPr>
          <p:nvPr>
            <p:ph type="body" sz="quarter" idx="18" hasCustomPrompt="1"/>
          </p:nvPr>
        </p:nvSpPr>
        <p:spPr>
          <a:xfrm>
            <a:off x="5395891" y="3873080"/>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3" name="Oval 22"/>
          <p:cNvSpPr/>
          <p:nvPr userDrawn="1"/>
        </p:nvSpPr>
        <p:spPr>
          <a:xfrm>
            <a:off x="7992699" y="4098474"/>
            <a:ext cx="2147413" cy="2147413"/>
          </a:xfrm>
          <a:prstGeom prst="ellipse">
            <a:avLst/>
          </a:prstGeom>
          <a:noFill/>
          <a:ln w="38100">
            <a:solidFill>
              <a:srgbClr val="F28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290471" y="4690016"/>
            <a:ext cx="1659610" cy="936136"/>
          </a:xfrm>
          <a:prstGeom prst="rect">
            <a:avLst/>
          </a:prstGeom>
        </p:spPr>
        <p:txBody>
          <a:bodyPr anchor="ctr"/>
          <a:lstStyle>
            <a:lvl1pPr marL="0" indent="0" algn="ctr">
              <a:lnSpc>
                <a:spcPct val="80000"/>
              </a:lnSpc>
              <a:spcBef>
                <a:spcPts val="1000"/>
              </a:spcBef>
              <a:buFontTx/>
              <a:buNone/>
              <a:defRPr sz="1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Full page image">
    <p:bg>
      <p:bgPr>
        <a:solidFill>
          <a:srgbClr val="7F70FF"/>
        </a:solidFill>
        <a:effectLst/>
      </p:bgPr>
    </p:bg>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94397" y="346822"/>
            <a:ext cx="3158357" cy="742203"/>
          </a:xfrm>
          <a:prstGeom prst="rect">
            <a:avLst/>
          </a:prstGeom>
        </p:spPr>
        <p:txBody>
          <a:bodyPr/>
          <a:lstStyle>
            <a:lvl1pPr marL="0" indent="0" algn="l">
              <a:lnSpc>
                <a:spcPct val="80000"/>
              </a:lnSpc>
              <a:spcBef>
                <a:spcPts val="1000"/>
              </a:spcBef>
              <a:buFontTx/>
              <a:buNone/>
              <a:defRPr sz="2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
        <p:nvSpPr>
          <p:cNvPr id="14" name="Oval 13"/>
          <p:cNvSpPr/>
          <p:nvPr userDrawn="1"/>
        </p:nvSpPr>
        <p:spPr>
          <a:xfrm>
            <a:off x="2162357" y="1664963"/>
            <a:ext cx="2519242" cy="251924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F79F1873-6FF4-9B49-99A4-C6B000771535}"/>
              </a:ext>
            </a:extLst>
          </p:cNvPr>
          <p:cNvSpPr>
            <a:spLocks noGrp="1"/>
          </p:cNvSpPr>
          <p:nvPr>
            <p:ph type="body" sz="quarter" idx="14" hasCustomPrompt="1"/>
          </p:nvPr>
        </p:nvSpPr>
        <p:spPr>
          <a:xfrm>
            <a:off x="2592173" y="2462512"/>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7" name="Oval 16"/>
          <p:cNvSpPr/>
          <p:nvPr userDrawn="1"/>
        </p:nvSpPr>
        <p:spPr>
          <a:xfrm>
            <a:off x="7576102" y="889408"/>
            <a:ext cx="3203658" cy="320365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a:extLst>
              <a:ext uri="{FF2B5EF4-FFF2-40B4-BE49-F238E27FC236}">
                <a16:creationId xmlns:a16="http://schemas.microsoft.com/office/drawing/2014/main" id="{F79F1873-6FF4-9B49-99A4-C6B000771535}"/>
              </a:ext>
            </a:extLst>
          </p:cNvPr>
          <p:cNvSpPr>
            <a:spLocks noGrp="1"/>
          </p:cNvSpPr>
          <p:nvPr>
            <p:ph type="body" sz="quarter" idx="16" hasCustomPrompt="1"/>
          </p:nvPr>
        </p:nvSpPr>
        <p:spPr>
          <a:xfrm>
            <a:off x="8348126" y="2023169"/>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19" name="Oval 18"/>
          <p:cNvSpPr/>
          <p:nvPr userDrawn="1"/>
        </p:nvSpPr>
        <p:spPr>
          <a:xfrm>
            <a:off x="5653064" y="356982"/>
            <a:ext cx="2147413" cy="214741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F79F1873-6FF4-9B49-99A4-C6B000771535}"/>
              </a:ext>
            </a:extLst>
          </p:cNvPr>
          <p:cNvSpPr>
            <a:spLocks noGrp="1"/>
          </p:cNvSpPr>
          <p:nvPr>
            <p:ph type="body" sz="quarter" idx="17" hasCustomPrompt="1"/>
          </p:nvPr>
        </p:nvSpPr>
        <p:spPr>
          <a:xfrm>
            <a:off x="5896965" y="962620"/>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1" name="Oval 20"/>
          <p:cNvSpPr/>
          <p:nvPr userDrawn="1"/>
        </p:nvSpPr>
        <p:spPr>
          <a:xfrm>
            <a:off x="4339919" y="2455371"/>
            <a:ext cx="3771555" cy="37715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F79F1873-6FF4-9B49-99A4-C6B000771535}"/>
              </a:ext>
            </a:extLst>
          </p:cNvPr>
          <p:cNvSpPr>
            <a:spLocks noGrp="1"/>
          </p:cNvSpPr>
          <p:nvPr>
            <p:ph type="body" sz="quarter" idx="18" hasCustomPrompt="1"/>
          </p:nvPr>
        </p:nvSpPr>
        <p:spPr>
          <a:xfrm>
            <a:off x="5395891" y="3873080"/>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
        <p:nvSpPr>
          <p:cNvPr id="23" name="Oval 22"/>
          <p:cNvSpPr/>
          <p:nvPr userDrawn="1"/>
        </p:nvSpPr>
        <p:spPr>
          <a:xfrm>
            <a:off x="7992699" y="4098474"/>
            <a:ext cx="2147413" cy="214741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F79F1873-6FF4-9B49-99A4-C6B000771535}"/>
              </a:ext>
            </a:extLst>
          </p:cNvPr>
          <p:cNvSpPr>
            <a:spLocks noGrp="1"/>
          </p:cNvSpPr>
          <p:nvPr>
            <p:ph type="body" sz="quarter" idx="15" hasCustomPrompt="1"/>
          </p:nvPr>
        </p:nvSpPr>
        <p:spPr>
          <a:xfrm>
            <a:off x="8290471" y="4690016"/>
            <a:ext cx="1659610" cy="936136"/>
          </a:xfrm>
          <a:prstGeom prst="rect">
            <a:avLst/>
          </a:prstGeom>
        </p:spPr>
        <p:txBody>
          <a:bodyPr anchor="ctr"/>
          <a:lstStyle>
            <a:lvl1pPr marL="0" indent="0" algn="ctr">
              <a:lnSpc>
                <a:spcPct val="80000"/>
              </a:lnSpc>
              <a:spcBef>
                <a:spcPts val="1000"/>
              </a:spcBef>
              <a:buFontTx/>
              <a:buNone/>
              <a:defRPr sz="16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text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Full page image">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ext uri="{D42A27DB-BD31-4B8C-83A1-F6EECF244321}">
                <p14:modId xmlns:p14="http://schemas.microsoft.com/office/powerpoint/2010/main" val="1423259600"/>
              </p:ext>
            </p:extLst>
          </p:nvPr>
        </p:nvGraphicFramePr>
        <p:xfrm>
          <a:off x="327305" y="1290318"/>
          <a:ext cx="11509092" cy="4542420"/>
        </p:xfrm>
        <a:graphic>
          <a:graphicData uri="http://schemas.openxmlformats.org/drawingml/2006/table">
            <a:tbl>
              <a:tblPr firstRow="1" bandRow="1">
                <a:tableStyleId>{616DA210-FB5B-4158-B5E0-FEB733F419BA}</a:tableStyleId>
              </a:tblPr>
              <a:tblGrid>
                <a:gridCol w="1278788">
                  <a:extLst>
                    <a:ext uri="{9D8B030D-6E8A-4147-A177-3AD203B41FA5}">
                      <a16:colId xmlns:a16="http://schemas.microsoft.com/office/drawing/2014/main" val="20000"/>
                    </a:ext>
                  </a:extLst>
                </a:gridCol>
                <a:gridCol w="1278788">
                  <a:extLst>
                    <a:ext uri="{9D8B030D-6E8A-4147-A177-3AD203B41FA5}">
                      <a16:colId xmlns:a16="http://schemas.microsoft.com/office/drawing/2014/main" val="20001"/>
                    </a:ext>
                  </a:extLst>
                </a:gridCol>
                <a:gridCol w="1278788">
                  <a:extLst>
                    <a:ext uri="{9D8B030D-6E8A-4147-A177-3AD203B41FA5}">
                      <a16:colId xmlns:a16="http://schemas.microsoft.com/office/drawing/2014/main" val="20002"/>
                    </a:ext>
                  </a:extLst>
                </a:gridCol>
                <a:gridCol w="1278788">
                  <a:extLst>
                    <a:ext uri="{9D8B030D-6E8A-4147-A177-3AD203B41FA5}">
                      <a16:colId xmlns:a16="http://schemas.microsoft.com/office/drawing/2014/main" val="20003"/>
                    </a:ext>
                  </a:extLst>
                </a:gridCol>
                <a:gridCol w="1278788">
                  <a:extLst>
                    <a:ext uri="{9D8B030D-6E8A-4147-A177-3AD203B41FA5}">
                      <a16:colId xmlns:a16="http://schemas.microsoft.com/office/drawing/2014/main" val="20004"/>
                    </a:ext>
                  </a:extLst>
                </a:gridCol>
                <a:gridCol w="1278788">
                  <a:extLst>
                    <a:ext uri="{9D8B030D-6E8A-4147-A177-3AD203B41FA5}">
                      <a16:colId xmlns:a16="http://schemas.microsoft.com/office/drawing/2014/main" val="20005"/>
                    </a:ext>
                  </a:extLst>
                </a:gridCol>
                <a:gridCol w="1278788">
                  <a:extLst>
                    <a:ext uri="{9D8B030D-6E8A-4147-A177-3AD203B41FA5}">
                      <a16:colId xmlns:a16="http://schemas.microsoft.com/office/drawing/2014/main" val="20006"/>
                    </a:ext>
                  </a:extLst>
                </a:gridCol>
                <a:gridCol w="1278788">
                  <a:extLst>
                    <a:ext uri="{9D8B030D-6E8A-4147-A177-3AD203B41FA5}">
                      <a16:colId xmlns:a16="http://schemas.microsoft.com/office/drawing/2014/main" val="20007"/>
                    </a:ext>
                  </a:extLst>
                </a:gridCol>
                <a:gridCol w="1278788">
                  <a:extLst>
                    <a:ext uri="{9D8B030D-6E8A-4147-A177-3AD203B41FA5}">
                      <a16:colId xmlns:a16="http://schemas.microsoft.com/office/drawing/2014/main" val="20008"/>
                    </a:ext>
                  </a:extLst>
                </a:gridCol>
              </a:tblGrid>
              <a:tr h="933480">
                <a:tc>
                  <a:txBody>
                    <a:bodyPr/>
                    <a:lstStyle/>
                    <a:p>
                      <a:pPr lvl="0"/>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7F70FF"/>
                          </a:solidFill>
                          <a:latin typeface="Century Gothic" charset="0"/>
                          <a:ea typeface="Century Gothic" charset="0"/>
                          <a:cs typeface="Century Gothic" charset="0"/>
                        </a:rPr>
                        <a:t>Insert copy (medium text)</a:t>
                      </a:r>
                    </a:p>
                  </a:txBody>
                  <a:tcPr marL="94682" marR="94682" marT="47341" marB="47341" anchor="ctr">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extLst>
                  <a:ext uri="{0D108BD9-81ED-4DB2-BD59-A6C34878D82A}">
                    <a16:rowId xmlns:a16="http://schemas.microsoft.com/office/drawing/2014/main" val="10000"/>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extLst>
                  <a:ext uri="{0D108BD9-81ED-4DB2-BD59-A6C34878D82A}">
                    <a16:rowId xmlns:a16="http://schemas.microsoft.com/office/drawing/2014/main" val="10001"/>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extLst>
                  <a:ext uri="{0D108BD9-81ED-4DB2-BD59-A6C34878D82A}">
                    <a16:rowId xmlns:a16="http://schemas.microsoft.com/office/drawing/2014/main" val="10002"/>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extLst>
                  <a:ext uri="{0D108BD9-81ED-4DB2-BD59-A6C34878D82A}">
                    <a16:rowId xmlns:a16="http://schemas.microsoft.com/office/drawing/2014/main" val="10003"/>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tcPr>
                </a:tc>
                <a:extLst>
                  <a:ext uri="{0D108BD9-81ED-4DB2-BD59-A6C34878D82A}">
                    <a16:rowId xmlns:a16="http://schemas.microsoft.com/office/drawing/2014/main" val="10004"/>
                  </a:ext>
                </a:extLst>
              </a:tr>
              <a:tr h="721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F123D"/>
                          </a:solidFill>
                          <a:latin typeface="Century Gothic" charset="0"/>
                          <a:ea typeface="Century Gothic" charset="0"/>
                          <a:cs typeface="Century Gothic" charset="0"/>
                        </a:rPr>
                        <a:t>Insert copy (medium text)</a:t>
                      </a:r>
                    </a:p>
                    <a:p>
                      <a:endParaRPr lang="en-US" sz="1100" b="0" dirty="0">
                        <a:solidFill>
                          <a:srgbClr val="0F123D"/>
                        </a:solidFill>
                        <a:latin typeface="Century Gothic" charset="0"/>
                        <a:ea typeface="Century Gothic" charset="0"/>
                        <a:cs typeface="Century Gothic" charset="0"/>
                      </a:endParaRPr>
                    </a:p>
                  </a:txBody>
                  <a:tcPr marL="94682" marR="94682" marT="47341" marB="47341">
                    <a:lnL w="12700" cap="flat" cmpd="sng" algn="ctr">
                      <a:solidFill>
                        <a:srgbClr val="7F70FF"/>
                      </a:solidFill>
                      <a:prstDash val="solid"/>
                      <a:round/>
                      <a:headEnd type="none" w="med" len="med"/>
                      <a:tailEnd type="none" w="med" len="med"/>
                    </a:lnL>
                    <a:lnR w="12700" cap="flat" cmpd="sng" algn="ctr">
                      <a:solidFill>
                        <a:srgbClr val="7F70FF"/>
                      </a:solidFill>
                      <a:prstDash val="solid"/>
                      <a:round/>
                      <a:headEnd type="none" w="med" len="med"/>
                      <a:tailEnd type="none" w="med" len="med"/>
                    </a:lnR>
                    <a:lnT w="12700" cap="flat" cmpd="sng" algn="ctr">
                      <a:solidFill>
                        <a:srgbClr val="7F70FF"/>
                      </a:solidFill>
                      <a:prstDash val="solid"/>
                      <a:round/>
                      <a:headEnd type="none" w="med" len="med"/>
                      <a:tailEnd type="none" w="med" len="med"/>
                    </a:lnT>
                    <a:lnB w="12700" cap="flat" cmpd="sng" algn="ctr">
                      <a:solidFill>
                        <a:srgbClr val="7F70FF"/>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5" name="Text Placeholder 7">
            <a:extLst>
              <a:ext uri="{FF2B5EF4-FFF2-40B4-BE49-F238E27FC236}">
                <a16:creationId xmlns:a16="http://schemas.microsoft.com/office/drawing/2014/main" id="{F79F1873-6FF4-9B49-99A4-C6B000771535}"/>
              </a:ext>
            </a:extLst>
          </p:cNvPr>
          <p:cNvSpPr>
            <a:spLocks noGrp="1"/>
          </p:cNvSpPr>
          <p:nvPr>
            <p:ph type="body" sz="quarter" idx="11" hasCustomPrompt="1"/>
          </p:nvPr>
        </p:nvSpPr>
        <p:spPr>
          <a:xfrm>
            <a:off x="327305" y="346822"/>
            <a:ext cx="3158357" cy="742203"/>
          </a:xfrm>
          <a:prstGeom prst="rect">
            <a:avLst/>
          </a:prstGeom>
        </p:spPr>
        <p:txBody>
          <a:bodyPr/>
          <a:lstStyle>
            <a:lvl1pPr marL="0" indent="0" algn="l">
              <a:lnSpc>
                <a:spcPct val="80000"/>
              </a:lnSpc>
              <a:spcBef>
                <a:spcPts val="1000"/>
              </a:spcBef>
              <a:buFontTx/>
              <a:buNone/>
              <a:defRPr sz="2600" b="1" i="0">
                <a:solidFill>
                  <a:srgbClr val="0F123D"/>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a:t>
            </a:r>
            <a:br>
              <a:rPr lang="en-US" dirty="0"/>
            </a:br>
            <a:r>
              <a:rPr lang="en-US" dirty="0"/>
              <a:t>(up to 2 lines)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rgbClr val="0F1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8" y="-2571999"/>
            <a:ext cx="11633460" cy="11633460"/>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413584646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Large text purple background">
    <p:bg>
      <p:bgPr>
        <a:solidFill>
          <a:srgbClr val="7F7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98514-F7C1-764F-95A5-1F704188804F}"/>
              </a:ext>
            </a:extLst>
          </p:cNvPr>
          <p:cNvPicPr>
            <a:picLocks noChangeAspect="1"/>
          </p:cNvPicPr>
          <p:nvPr userDrawn="1"/>
        </p:nvPicPr>
        <p:blipFill>
          <a:blip r:embed="rId2">
            <a:alphaModFix amt="6000"/>
          </a:blip>
          <a:stretch>
            <a:fillRect/>
          </a:stretch>
        </p:blipFill>
        <p:spPr>
          <a:xfrm rot="15803356">
            <a:off x="-1930368" y="-2562374"/>
            <a:ext cx="11633460" cy="11633460"/>
          </a:xfrm>
          <a:prstGeom prst="rect">
            <a:avLst/>
          </a:prstGeom>
        </p:spPr>
      </p:pic>
      <p:pic>
        <p:nvPicPr>
          <p:cNvPr id="6" name="Picture 5">
            <a:extLst>
              <a:ext uri="{FF2B5EF4-FFF2-40B4-BE49-F238E27FC236}">
                <a16:creationId xmlns:a16="http://schemas.microsoft.com/office/drawing/2014/main" id="{EF2BBA62-E9E4-7D47-B74C-5308F64892A1}"/>
              </a:ext>
            </a:extLst>
          </p:cNvPr>
          <p:cNvPicPr>
            <a:picLocks noChangeAspect="1"/>
          </p:cNvPicPr>
          <p:nvPr userDrawn="1"/>
        </p:nvPicPr>
        <p:blipFill>
          <a:blip r:embed="rId3"/>
          <a:stretch>
            <a:fillRect/>
          </a:stretch>
        </p:blipFill>
        <p:spPr>
          <a:xfrm>
            <a:off x="9440278" y="333375"/>
            <a:ext cx="2343736" cy="269966"/>
          </a:xfrm>
          <a:prstGeom prst="rect">
            <a:avLst/>
          </a:prstGeom>
        </p:spPr>
      </p:pic>
      <p:sp>
        <p:nvSpPr>
          <p:cNvPr id="10" name="Text Placeholder 7">
            <a:extLst>
              <a:ext uri="{FF2B5EF4-FFF2-40B4-BE49-F238E27FC236}">
                <a16:creationId xmlns:a16="http://schemas.microsoft.com/office/drawing/2014/main" id="{3651CD26-5C96-3249-86C9-9B4A53565857}"/>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8" name="Text Placeholder 7">
            <a:extLst>
              <a:ext uri="{FF2B5EF4-FFF2-40B4-BE49-F238E27FC236}">
                <a16:creationId xmlns:a16="http://schemas.microsoft.com/office/drawing/2014/main" id="{40A1D31D-8FF9-D340-B01B-4E9AD0111FC1}"/>
              </a:ext>
            </a:extLst>
          </p:cNvPr>
          <p:cNvSpPr>
            <a:spLocks noGrp="1"/>
          </p:cNvSpPr>
          <p:nvPr>
            <p:ph type="body" sz="quarter" idx="12" hasCustomPrompt="1"/>
          </p:nvPr>
        </p:nvSpPr>
        <p:spPr>
          <a:xfrm>
            <a:off x="1873293" y="4077900"/>
            <a:ext cx="2260105" cy="1808669"/>
          </a:xfrm>
          <a:prstGeom prst="rect">
            <a:avLst/>
          </a:prstGeom>
        </p:spPr>
        <p:txBody>
          <a:bodyPr/>
          <a:lstStyle>
            <a:lvl1pPr marL="0" indent="0" algn="ctr">
              <a:lnSpc>
                <a:spcPts val="2360"/>
              </a:lnSpc>
              <a:spcBef>
                <a:spcPts val="1000"/>
              </a:spcBef>
              <a:buFontTx/>
              <a:buNone/>
              <a:defRPr sz="18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
        <p:nvSpPr>
          <p:cNvPr id="12"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1873292" y="1590659"/>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Icon</a:t>
            </a:r>
          </a:p>
        </p:txBody>
      </p:sp>
      <p:sp>
        <p:nvSpPr>
          <p:cNvPr id="13" name="Picture Placeholder 2">
            <a:extLst>
              <a:ext uri="{FF2B5EF4-FFF2-40B4-BE49-F238E27FC236}">
                <a16:creationId xmlns:a16="http://schemas.microsoft.com/office/drawing/2014/main" id="{6EEBCADD-4507-0442-801E-02766D1C6359}"/>
              </a:ext>
            </a:extLst>
          </p:cNvPr>
          <p:cNvSpPr>
            <a:spLocks noGrp="1"/>
          </p:cNvSpPr>
          <p:nvPr>
            <p:ph type="pic" sz="quarter" idx="15" hasCustomPrompt="1"/>
          </p:nvPr>
        </p:nvSpPr>
        <p:spPr>
          <a:xfrm>
            <a:off x="4844758" y="1590659"/>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Icon</a:t>
            </a:r>
          </a:p>
        </p:txBody>
      </p:sp>
      <p:sp>
        <p:nvSpPr>
          <p:cNvPr id="14" name="Picture Placeholder 2">
            <a:extLst>
              <a:ext uri="{FF2B5EF4-FFF2-40B4-BE49-F238E27FC236}">
                <a16:creationId xmlns:a16="http://schemas.microsoft.com/office/drawing/2014/main" id="{6EEBCADD-4507-0442-801E-02766D1C6359}"/>
              </a:ext>
            </a:extLst>
          </p:cNvPr>
          <p:cNvSpPr>
            <a:spLocks noGrp="1"/>
          </p:cNvSpPr>
          <p:nvPr>
            <p:ph type="pic" sz="quarter" idx="16" hasCustomPrompt="1"/>
          </p:nvPr>
        </p:nvSpPr>
        <p:spPr>
          <a:xfrm>
            <a:off x="7816224" y="1590658"/>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con</a:t>
            </a:r>
          </a:p>
        </p:txBody>
      </p:sp>
      <p:sp>
        <p:nvSpPr>
          <p:cNvPr id="15" name="Text Placeholder 7">
            <a:extLst>
              <a:ext uri="{FF2B5EF4-FFF2-40B4-BE49-F238E27FC236}">
                <a16:creationId xmlns:a16="http://schemas.microsoft.com/office/drawing/2014/main" id="{40A1D31D-8FF9-D340-B01B-4E9AD0111FC1}"/>
              </a:ext>
            </a:extLst>
          </p:cNvPr>
          <p:cNvSpPr>
            <a:spLocks noGrp="1"/>
          </p:cNvSpPr>
          <p:nvPr>
            <p:ph type="body" sz="quarter" idx="17" hasCustomPrompt="1"/>
          </p:nvPr>
        </p:nvSpPr>
        <p:spPr>
          <a:xfrm>
            <a:off x="4844759" y="4077899"/>
            <a:ext cx="2260105" cy="1808669"/>
          </a:xfrm>
          <a:prstGeom prst="rect">
            <a:avLst/>
          </a:prstGeom>
        </p:spPr>
        <p:txBody>
          <a:bodyPr/>
          <a:lstStyle>
            <a:lvl1pPr marL="0" indent="0" algn="ctr">
              <a:lnSpc>
                <a:spcPts val="2360"/>
              </a:lnSpc>
              <a:spcBef>
                <a:spcPts val="1000"/>
              </a:spcBef>
              <a:buFontTx/>
              <a:buNone/>
              <a:defRPr sz="18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
        <p:nvSpPr>
          <p:cNvPr id="16" name="Text Placeholder 7">
            <a:extLst>
              <a:ext uri="{FF2B5EF4-FFF2-40B4-BE49-F238E27FC236}">
                <a16:creationId xmlns:a16="http://schemas.microsoft.com/office/drawing/2014/main" id="{40A1D31D-8FF9-D340-B01B-4E9AD0111FC1}"/>
              </a:ext>
            </a:extLst>
          </p:cNvPr>
          <p:cNvSpPr>
            <a:spLocks noGrp="1"/>
          </p:cNvSpPr>
          <p:nvPr>
            <p:ph type="body" sz="quarter" idx="18" hasCustomPrompt="1"/>
          </p:nvPr>
        </p:nvSpPr>
        <p:spPr>
          <a:xfrm>
            <a:off x="7816224" y="4077898"/>
            <a:ext cx="2260105" cy="1808669"/>
          </a:xfrm>
          <a:prstGeom prst="rect">
            <a:avLst/>
          </a:prstGeom>
        </p:spPr>
        <p:txBody>
          <a:bodyPr/>
          <a:lstStyle>
            <a:lvl1pPr marL="0" indent="0" algn="ctr">
              <a:lnSpc>
                <a:spcPts val="2360"/>
              </a:lnSpc>
              <a:spcBef>
                <a:spcPts val="1000"/>
              </a:spcBef>
              <a:buFontTx/>
              <a:buNone/>
              <a:defRPr sz="1800" b="1" i="0">
                <a:solidFill>
                  <a:schemeClr val="bg1"/>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Large text purple backgrou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2BBA62-E9E4-7D47-B74C-5308F64892A1}"/>
              </a:ext>
            </a:extLst>
          </p:cNvPr>
          <p:cNvPicPr>
            <a:picLocks noChangeAspect="1"/>
          </p:cNvPicPr>
          <p:nvPr userDrawn="1"/>
        </p:nvPicPr>
        <p:blipFill>
          <a:blip r:embed="rId2"/>
          <a:stretch>
            <a:fillRect/>
          </a:stretch>
        </p:blipFill>
        <p:spPr>
          <a:xfrm>
            <a:off x="9440278" y="333375"/>
            <a:ext cx="2343736" cy="269966"/>
          </a:xfrm>
          <a:prstGeom prst="rect">
            <a:avLst/>
          </a:prstGeom>
        </p:spPr>
      </p:pic>
      <p:sp>
        <p:nvSpPr>
          <p:cNvPr id="10" name="Text Placeholder 7">
            <a:extLst>
              <a:ext uri="{FF2B5EF4-FFF2-40B4-BE49-F238E27FC236}">
                <a16:creationId xmlns:a16="http://schemas.microsoft.com/office/drawing/2014/main" id="{3651CD26-5C96-3249-86C9-9B4A53565857}"/>
              </a:ext>
            </a:extLst>
          </p:cNvPr>
          <p:cNvSpPr>
            <a:spLocks noGrp="1"/>
          </p:cNvSpPr>
          <p:nvPr>
            <p:ph type="body" sz="quarter" idx="11" hasCustomPrompt="1"/>
          </p:nvPr>
        </p:nvSpPr>
        <p:spPr>
          <a:xfrm>
            <a:off x="327304" y="346822"/>
            <a:ext cx="8682225" cy="742203"/>
          </a:xfrm>
          <a:prstGeom prst="rect">
            <a:avLst/>
          </a:prstGeom>
        </p:spPr>
        <p:txBody>
          <a:bodyPr/>
          <a:lstStyle>
            <a:lvl1pPr marL="0" indent="0" algn="l">
              <a:lnSpc>
                <a:spcPct val="80000"/>
              </a:lnSpc>
              <a:spcBef>
                <a:spcPts val="1000"/>
              </a:spcBef>
              <a:buFontTx/>
              <a:buNone/>
              <a:defRPr sz="2400" b="1" i="0">
                <a:solidFill>
                  <a:schemeClr val="tx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 (up to 2 lines)</a:t>
            </a:r>
          </a:p>
        </p:txBody>
      </p:sp>
      <p:sp>
        <p:nvSpPr>
          <p:cNvPr id="8" name="Text Placeholder 7">
            <a:extLst>
              <a:ext uri="{FF2B5EF4-FFF2-40B4-BE49-F238E27FC236}">
                <a16:creationId xmlns:a16="http://schemas.microsoft.com/office/drawing/2014/main" id="{40A1D31D-8FF9-D340-B01B-4E9AD0111FC1}"/>
              </a:ext>
            </a:extLst>
          </p:cNvPr>
          <p:cNvSpPr>
            <a:spLocks noGrp="1"/>
          </p:cNvSpPr>
          <p:nvPr>
            <p:ph type="body" sz="quarter" idx="12" hasCustomPrompt="1"/>
          </p:nvPr>
        </p:nvSpPr>
        <p:spPr>
          <a:xfrm>
            <a:off x="1873293" y="4077900"/>
            <a:ext cx="2260105" cy="1808669"/>
          </a:xfrm>
          <a:prstGeom prst="rect">
            <a:avLst/>
          </a:prstGeom>
        </p:spPr>
        <p:txBody>
          <a:bodyPr/>
          <a:lstStyle>
            <a:lvl1pPr marL="0" indent="0" algn="ctr">
              <a:lnSpc>
                <a:spcPts val="2360"/>
              </a:lnSpc>
              <a:spcBef>
                <a:spcPts val="1000"/>
              </a:spcBef>
              <a:buFontTx/>
              <a:buNone/>
              <a:defRPr sz="1800" b="1" i="0">
                <a:solidFill>
                  <a:srgbClr val="7F70FF"/>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
        <p:nvSpPr>
          <p:cNvPr id="12" name="Picture Placeholder 2">
            <a:extLst>
              <a:ext uri="{FF2B5EF4-FFF2-40B4-BE49-F238E27FC236}">
                <a16:creationId xmlns:a16="http://schemas.microsoft.com/office/drawing/2014/main" id="{6EEBCADD-4507-0442-801E-02766D1C6359}"/>
              </a:ext>
            </a:extLst>
          </p:cNvPr>
          <p:cNvSpPr>
            <a:spLocks noGrp="1"/>
          </p:cNvSpPr>
          <p:nvPr>
            <p:ph type="pic" sz="quarter" idx="14" hasCustomPrompt="1"/>
          </p:nvPr>
        </p:nvSpPr>
        <p:spPr>
          <a:xfrm>
            <a:off x="1873292" y="1590659"/>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Icon</a:t>
            </a:r>
          </a:p>
        </p:txBody>
      </p:sp>
      <p:sp>
        <p:nvSpPr>
          <p:cNvPr id="13" name="Picture Placeholder 2">
            <a:extLst>
              <a:ext uri="{FF2B5EF4-FFF2-40B4-BE49-F238E27FC236}">
                <a16:creationId xmlns:a16="http://schemas.microsoft.com/office/drawing/2014/main" id="{6EEBCADD-4507-0442-801E-02766D1C6359}"/>
              </a:ext>
            </a:extLst>
          </p:cNvPr>
          <p:cNvSpPr>
            <a:spLocks noGrp="1"/>
          </p:cNvSpPr>
          <p:nvPr>
            <p:ph type="pic" sz="quarter" idx="15" hasCustomPrompt="1"/>
          </p:nvPr>
        </p:nvSpPr>
        <p:spPr>
          <a:xfrm>
            <a:off x="4844758" y="1590659"/>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Icon</a:t>
            </a:r>
          </a:p>
        </p:txBody>
      </p:sp>
      <p:sp>
        <p:nvSpPr>
          <p:cNvPr id="14" name="Picture Placeholder 2">
            <a:extLst>
              <a:ext uri="{FF2B5EF4-FFF2-40B4-BE49-F238E27FC236}">
                <a16:creationId xmlns:a16="http://schemas.microsoft.com/office/drawing/2014/main" id="{6EEBCADD-4507-0442-801E-02766D1C6359}"/>
              </a:ext>
            </a:extLst>
          </p:cNvPr>
          <p:cNvSpPr>
            <a:spLocks noGrp="1"/>
          </p:cNvSpPr>
          <p:nvPr>
            <p:ph type="pic" sz="quarter" idx="16" hasCustomPrompt="1"/>
          </p:nvPr>
        </p:nvSpPr>
        <p:spPr>
          <a:xfrm>
            <a:off x="7816224" y="1590658"/>
            <a:ext cx="2260105" cy="2156458"/>
          </a:xfrm>
          <a:prstGeom prst="rect">
            <a:avLst/>
          </a:prstGeom>
          <a:solidFill>
            <a:schemeClr val="bg1">
              <a:lumMod val="95000"/>
            </a:schemeClr>
          </a:solidFill>
        </p:spPr>
        <p:txBody>
          <a:bodyPr anchor="ctr"/>
          <a:lstStyle>
            <a:lvl1pPr algn="ctr">
              <a:defRPr sz="1600">
                <a:latin typeface="Century Gothic" panose="020B0502020202020204" pitchFamily="34" charset="0"/>
              </a:defRPr>
            </a:lvl1pPr>
          </a:lstStyle>
          <a:p>
            <a:r>
              <a:rPr lang="en-US" dirty="0"/>
              <a:t>Add con</a:t>
            </a:r>
          </a:p>
        </p:txBody>
      </p:sp>
      <p:sp>
        <p:nvSpPr>
          <p:cNvPr id="15" name="Text Placeholder 7">
            <a:extLst>
              <a:ext uri="{FF2B5EF4-FFF2-40B4-BE49-F238E27FC236}">
                <a16:creationId xmlns:a16="http://schemas.microsoft.com/office/drawing/2014/main" id="{40A1D31D-8FF9-D340-B01B-4E9AD0111FC1}"/>
              </a:ext>
            </a:extLst>
          </p:cNvPr>
          <p:cNvSpPr>
            <a:spLocks noGrp="1"/>
          </p:cNvSpPr>
          <p:nvPr>
            <p:ph type="body" sz="quarter" idx="17" hasCustomPrompt="1"/>
          </p:nvPr>
        </p:nvSpPr>
        <p:spPr>
          <a:xfrm>
            <a:off x="4844759" y="4077899"/>
            <a:ext cx="2260105" cy="1808669"/>
          </a:xfrm>
          <a:prstGeom prst="rect">
            <a:avLst/>
          </a:prstGeom>
        </p:spPr>
        <p:txBody>
          <a:bodyPr/>
          <a:lstStyle>
            <a:lvl1pPr marL="0" indent="0" algn="ctr">
              <a:lnSpc>
                <a:spcPts val="2360"/>
              </a:lnSpc>
              <a:spcBef>
                <a:spcPts val="1000"/>
              </a:spcBef>
              <a:buFontTx/>
              <a:buNone/>
              <a:defRPr sz="1800" b="1" i="0">
                <a:solidFill>
                  <a:srgbClr val="7F70FF"/>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
        <p:nvSpPr>
          <p:cNvPr id="16" name="Text Placeholder 7">
            <a:extLst>
              <a:ext uri="{FF2B5EF4-FFF2-40B4-BE49-F238E27FC236}">
                <a16:creationId xmlns:a16="http://schemas.microsoft.com/office/drawing/2014/main" id="{40A1D31D-8FF9-D340-B01B-4E9AD0111FC1}"/>
              </a:ext>
            </a:extLst>
          </p:cNvPr>
          <p:cNvSpPr>
            <a:spLocks noGrp="1"/>
          </p:cNvSpPr>
          <p:nvPr>
            <p:ph type="body" sz="quarter" idx="18" hasCustomPrompt="1"/>
          </p:nvPr>
        </p:nvSpPr>
        <p:spPr>
          <a:xfrm>
            <a:off x="7816224" y="4077898"/>
            <a:ext cx="2260105" cy="1808669"/>
          </a:xfrm>
          <a:prstGeom prst="rect">
            <a:avLst/>
          </a:prstGeom>
        </p:spPr>
        <p:txBody>
          <a:bodyPr/>
          <a:lstStyle>
            <a:lvl1pPr marL="0" indent="0" algn="ctr">
              <a:lnSpc>
                <a:spcPts val="2360"/>
              </a:lnSpc>
              <a:spcBef>
                <a:spcPts val="1000"/>
              </a:spcBef>
              <a:buFontTx/>
              <a:buNone/>
              <a:defRPr sz="1800" b="1" i="0">
                <a:solidFill>
                  <a:srgbClr val="7F70FF"/>
                </a:solidFill>
                <a:latin typeface="Century Gothic" charset="0"/>
                <a:ea typeface="Century Gothic" charset="0"/>
                <a:cs typeface="Century Gothic"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copy</a:t>
            </a:r>
            <a:br>
              <a:rPr lang="en-US" dirty="0"/>
            </a:br>
            <a:r>
              <a:rPr lang="en-US" dirty="0"/>
              <a:t>(large text)</a:t>
            </a:r>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ign off slide">
    <p:bg>
      <p:bgPr>
        <a:solidFill>
          <a:srgbClr val="0F123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E32AC0-BABA-9546-9094-F5C290BDB0F4}"/>
              </a:ext>
            </a:extLst>
          </p:cNvPr>
          <p:cNvSpPr txBox="1"/>
          <p:nvPr userDrawn="1"/>
        </p:nvSpPr>
        <p:spPr>
          <a:xfrm>
            <a:off x="338810" y="3642793"/>
            <a:ext cx="3722202" cy="830997"/>
          </a:xfrm>
          <a:prstGeom prst="rect">
            <a:avLst/>
          </a:prstGeom>
          <a:noFill/>
        </p:spPr>
        <p:txBody>
          <a:bodyPr wrap="square" rtlCol="0">
            <a:spAutoFit/>
          </a:bodyPr>
          <a:lstStyle/>
          <a:p>
            <a:r>
              <a:rPr lang="en-US" sz="4800" b="1" i="0" dirty="0">
                <a:solidFill>
                  <a:srgbClr val="7F70FF"/>
                </a:solidFill>
                <a:latin typeface="Century Gothic" panose="020B0502020202020204" pitchFamily="34" charset="0"/>
              </a:rPr>
              <a:t>Thank you</a:t>
            </a:r>
          </a:p>
        </p:txBody>
      </p:sp>
      <p:pic>
        <p:nvPicPr>
          <p:cNvPr id="4" name="Picture 3">
            <a:hlinkClick r:id="rId2"/>
            <a:extLst>
              <a:ext uri="{FF2B5EF4-FFF2-40B4-BE49-F238E27FC236}">
                <a16:creationId xmlns:a16="http://schemas.microsoft.com/office/drawing/2014/main" id="{A3D5530E-7FF2-EB43-A5F1-929DE8B0DB01}"/>
              </a:ext>
            </a:extLst>
          </p:cNvPr>
          <p:cNvPicPr>
            <a:picLocks noChangeAspect="1"/>
          </p:cNvPicPr>
          <p:nvPr userDrawn="1"/>
        </p:nvPicPr>
        <p:blipFill>
          <a:blip r:embed="rId3"/>
          <a:stretch>
            <a:fillRect/>
          </a:stretch>
        </p:blipFill>
        <p:spPr>
          <a:xfrm>
            <a:off x="421435" y="6050318"/>
            <a:ext cx="343995" cy="343995"/>
          </a:xfrm>
          <a:prstGeom prst="rect">
            <a:avLst/>
          </a:prstGeom>
        </p:spPr>
      </p:pic>
      <p:pic>
        <p:nvPicPr>
          <p:cNvPr id="5" name="Picture 4">
            <a:hlinkClick r:id="rId4"/>
            <a:extLst>
              <a:ext uri="{FF2B5EF4-FFF2-40B4-BE49-F238E27FC236}">
                <a16:creationId xmlns:a16="http://schemas.microsoft.com/office/drawing/2014/main" id="{37BCF3B2-873D-0D45-A23B-7E28D6ABC57A}"/>
              </a:ext>
            </a:extLst>
          </p:cNvPr>
          <p:cNvPicPr>
            <a:picLocks noChangeAspect="1"/>
          </p:cNvPicPr>
          <p:nvPr userDrawn="1"/>
        </p:nvPicPr>
        <p:blipFill>
          <a:blip r:embed="rId5"/>
          <a:stretch>
            <a:fillRect/>
          </a:stretch>
        </p:blipFill>
        <p:spPr>
          <a:xfrm>
            <a:off x="977292" y="6082723"/>
            <a:ext cx="343995" cy="279184"/>
          </a:xfrm>
          <a:prstGeom prst="rect">
            <a:avLst/>
          </a:prstGeom>
        </p:spPr>
      </p:pic>
      <p:pic>
        <p:nvPicPr>
          <p:cNvPr id="6" name="Picture 5">
            <a:hlinkClick r:id="rId6"/>
            <a:extLst>
              <a:ext uri="{FF2B5EF4-FFF2-40B4-BE49-F238E27FC236}">
                <a16:creationId xmlns:a16="http://schemas.microsoft.com/office/drawing/2014/main" id="{C675AD01-841C-1A47-A0AC-47DB6900CB52}"/>
              </a:ext>
            </a:extLst>
          </p:cNvPr>
          <p:cNvPicPr>
            <a:picLocks noChangeAspect="1"/>
          </p:cNvPicPr>
          <p:nvPr userDrawn="1"/>
        </p:nvPicPr>
        <p:blipFill>
          <a:blip r:embed="rId7"/>
          <a:stretch>
            <a:fillRect/>
          </a:stretch>
        </p:blipFill>
        <p:spPr>
          <a:xfrm>
            <a:off x="1530248" y="6050318"/>
            <a:ext cx="343995" cy="343995"/>
          </a:xfrm>
          <a:prstGeom prst="rect">
            <a:avLst/>
          </a:prstGeom>
        </p:spPr>
      </p:pic>
      <p:pic>
        <p:nvPicPr>
          <p:cNvPr id="7" name="Picture 6">
            <a:hlinkClick r:id="rId8"/>
            <a:extLst>
              <a:ext uri="{FF2B5EF4-FFF2-40B4-BE49-F238E27FC236}">
                <a16:creationId xmlns:a16="http://schemas.microsoft.com/office/drawing/2014/main" id="{0DF6FCE6-680F-7241-A96B-6881B7EAE092}"/>
              </a:ext>
            </a:extLst>
          </p:cNvPr>
          <p:cNvPicPr>
            <a:picLocks noChangeAspect="1"/>
          </p:cNvPicPr>
          <p:nvPr userDrawn="1"/>
        </p:nvPicPr>
        <p:blipFill>
          <a:blip r:embed="rId9"/>
          <a:stretch>
            <a:fillRect/>
          </a:stretch>
        </p:blipFill>
        <p:spPr>
          <a:xfrm>
            <a:off x="2083204" y="6050318"/>
            <a:ext cx="343995" cy="343995"/>
          </a:xfrm>
          <a:prstGeom prst="rect">
            <a:avLst/>
          </a:prstGeom>
        </p:spPr>
      </p:pic>
      <p:sp>
        <p:nvSpPr>
          <p:cNvPr id="14" name="TextBox 13">
            <a:extLst>
              <a:ext uri="{FF2B5EF4-FFF2-40B4-BE49-F238E27FC236}">
                <a16:creationId xmlns:a16="http://schemas.microsoft.com/office/drawing/2014/main" id="{080461DC-F8FF-A742-A7C2-E834396D86AD}"/>
              </a:ext>
            </a:extLst>
          </p:cNvPr>
          <p:cNvSpPr txBox="1"/>
          <p:nvPr userDrawn="1"/>
        </p:nvSpPr>
        <p:spPr>
          <a:xfrm>
            <a:off x="338810" y="4521254"/>
            <a:ext cx="5147590" cy="461665"/>
          </a:xfrm>
          <a:prstGeom prst="rect">
            <a:avLst/>
          </a:prstGeom>
          <a:noFill/>
        </p:spPr>
        <p:txBody>
          <a:bodyPr wrap="square" rtlCol="0">
            <a:spAutoFit/>
          </a:bodyPr>
          <a:lstStyle/>
          <a:p>
            <a:r>
              <a:rPr lang="en-US" sz="2400" b="0" i="0" dirty="0">
                <a:solidFill>
                  <a:schemeClr val="bg1"/>
                </a:solidFill>
                <a:latin typeface="Century Gothic" panose="020B0502020202020204" pitchFamily="34" charset="0"/>
              </a:rPr>
              <a:t>@</a:t>
            </a:r>
            <a:r>
              <a:rPr lang="en-US" sz="2400" b="0" i="0" dirty="0" err="1">
                <a:solidFill>
                  <a:schemeClr val="bg1"/>
                </a:solidFill>
                <a:latin typeface="Century Gothic" panose="020B0502020202020204" pitchFamily="34" charset="0"/>
              </a:rPr>
              <a:t>WeAreAlbert</a:t>
            </a:r>
            <a:endParaRPr lang="en-US" sz="2400" b="0" i="0" dirty="0">
              <a:solidFill>
                <a:schemeClr val="bg1"/>
              </a:solidFill>
              <a:latin typeface="Century Gothic" panose="020B0502020202020204" pitchFamily="34" charset="0"/>
            </a:endParaRPr>
          </a:p>
        </p:txBody>
      </p:sp>
      <p:pic>
        <p:nvPicPr>
          <p:cNvPr id="15" name="Picture 14">
            <a:extLst>
              <a:ext uri="{FF2B5EF4-FFF2-40B4-BE49-F238E27FC236}">
                <a16:creationId xmlns:a16="http://schemas.microsoft.com/office/drawing/2014/main" id="{4EFE492F-93A3-DF4A-8985-470B8DAAEFE8}"/>
              </a:ext>
            </a:extLst>
          </p:cNvPr>
          <p:cNvPicPr>
            <a:picLocks noChangeAspect="1"/>
          </p:cNvPicPr>
          <p:nvPr userDrawn="1"/>
        </p:nvPicPr>
        <p:blipFill>
          <a:blip r:embed="rId10"/>
          <a:stretch>
            <a:fillRect/>
          </a:stretch>
        </p:blipFill>
        <p:spPr>
          <a:xfrm>
            <a:off x="421435" y="463687"/>
            <a:ext cx="6660264" cy="763951"/>
          </a:xfrm>
          <a:prstGeom prst="rect">
            <a:avLst/>
          </a:prstGeom>
        </p:spPr>
      </p:pic>
      <p:pic>
        <p:nvPicPr>
          <p:cNvPr id="16" name="Picture 15">
            <a:extLst>
              <a:ext uri="{FF2B5EF4-FFF2-40B4-BE49-F238E27FC236}">
                <a16:creationId xmlns:a16="http://schemas.microsoft.com/office/drawing/2014/main" id="{73E7FD05-D1E3-3040-BEE5-E75159E13823}"/>
              </a:ext>
            </a:extLst>
          </p:cNvPr>
          <p:cNvPicPr>
            <a:picLocks noChangeAspect="1"/>
          </p:cNvPicPr>
          <p:nvPr userDrawn="1"/>
        </p:nvPicPr>
        <p:blipFill>
          <a:blip r:embed="rId11">
            <a:alphaModFix amt="6000"/>
          </a:blip>
          <a:stretch>
            <a:fillRect/>
          </a:stretch>
        </p:blipFill>
        <p:spPr>
          <a:xfrm>
            <a:off x="3158234" y="-2512881"/>
            <a:ext cx="11633460" cy="11633460"/>
          </a:xfrm>
          <a:prstGeom prst="rect">
            <a:avLst/>
          </a:prstGeom>
        </p:spPr>
      </p:pic>
    </p:spTree>
    <p:extLst>
      <p:ext uri="{BB962C8B-B14F-4D97-AF65-F5344CB8AC3E}">
        <p14:creationId xmlns:p14="http://schemas.microsoft.com/office/powerpoint/2010/main" val="768733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84867" y="2186710"/>
            <a:ext cx="1594784" cy="572464"/>
          </a:xfrm>
          <a:prstGeom prst="rect">
            <a:avLst/>
          </a:prstGeom>
        </p:spPr>
        <p:txBody>
          <a:bodyPr wrap="square" anchor="t">
            <a:noAutofit/>
          </a:bodyPr>
          <a:lstStyle>
            <a:lvl1pPr algn="l">
              <a:lnSpc>
                <a:spcPct val="93000"/>
              </a:lnSpc>
              <a:defRPr sz="4000">
                <a:solidFill>
                  <a:schemeClr val="tx2"/>
                </a:solidFill>
              </a:defRPr>
            </a:lvl1pPr>
          </a:lstStyle>
          <a:p>
            <a:r>
              <a:rPr lang="en-US" noProof="0"/>
              <a:t>Agenda</a:t>
            </a:r>
            <a:endParaRPr lang="en-GB" noProof="0"/>
          </a:p>
        </p:txBody>
      </p:sp>
      <p:sp>
        <p:nvSpPr>
          <p:cNvPr id="3" name="Subtitle"/>
          <p:cNvSpPr>
            <a:spLocks noGrp="1"/>
          </p:cNvSpPr>
          <p:nvPr>
            <p:ph type="subTitle" idx="1" hasCustomPrompt="1"/>
          </p:nvPr>
        </p:nvSpPr>
        <p:spPr>
          <a:xfrm>
            <a:off x="4383105" y="2298888"/>
            <a:ext cx="7150083" cy="3155929"/>
          </a:xfrm>
        </p:spPr>
        <p:txBody>
          <a:bodyPr wrap="square" anchor="t">
            <a:noAutofit/>
          </a:bodyPr>
          <a:lstStyle>
            <a:lvl1pPr marL="0" marR="0" indent="0" algn="l" defTabSz="914400" rtl="0" eaLnBrk="1" fontAlgn="auto" latinLnBrk="0" hangingPunct="1">
              <a:lnSpc>
                <a:spcPts val="3200"/>
              </a:lnSpc>
              <a:spcBef>
                <a:spcPts val="1000"/>
              </a:spcBef>
              <a:spcAft>
                <a:spcPts val="1200"/>
              </a:spcAft>
              <a:buClrTx/>
              <a:buSzTx/>
              <a:buFont typeface="Calibri" panose="020F0502020204030204" pitchFamily="34" charset="0"/>
              <a:buNone/>
              <a:tabLst/>
              <a:defRPr sz="2800" b="0" i="0" cap="none" spc="0" baseline="0">
                <a:solidFill>
                  <a:schemeClr val="tx1"/>
                </a:solidFill>
                <a:latin typeface="+mn-lt"/>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noProof="0"/>
              <a:t>Body copy, section header </a:t>
            </a:r>
          </a:p>
          <a:p>
            <a:r>
              <a:rPr lang="en-US" noProof="0"/>
              <a:t>Body copy, section header </a:t>
            </a:r>
          </a:p>
          <a:p>
            <a:r>
              <a:rPr lang="en-US" noProof="0"/>
              <a:t>Body copy, section header </a:t>
            </a:r>
          </a:p>
          <a:p>
            <a:r>
              <a:rPr lang="en-US" noProof="0"/>
              <a:t>Body copy, section header </a:t>
            </a:r>
          </a:p>
          <a:p>
            <a:r>
              <a:rPr lang="en-US" noProof="0"/>
              <a:t>Body copy, section header </a:t>
            </a:r>
          </a:p>
        </p:txBody>
      </p:sp>
      <p:sp>
        <p:nvSpPr>
          <p:cNvPr id="6" name="Slide Number Placeholder"/>
          <p:cNvSpPr>
            <a:spLocks noGrp="1"/>
          </p:cNvSpPr>
          <p:nvPr>
            <p:ph type="sldNum" sz="quarter" idx="12"/>
          </p:nvPr>
        </p:nvSpPr>
        <p:spPr>
          <a:xfrm>
            <a:off x="21024460" y="12365754"/>
            <a:ext cx="1960458" cy="730250"/>
          </a:xfrm>
          <a:prstGeom prst="rect">
            <a:avLst/>
          </a:prstGeom>
        </p:spPr>
        <p:txBody>
          <a:bodyPr vert="horz" lIns="0" tIns="0" rIns="0" bIns="0" rtlCol="0" anchor="ctr">
            <a:noAutofit/>
          </a:bodyPr>
          <a:lstStyle>
            <a:defPPr>
              <a:defRPr lang="en-US"/>
            </a:defPPr>
            <a:lvl1pPr marL="0" algn="r" defTabSz="1828709" rtl="0" eaLnBrk="1" latinLnBrk="0" hangingPunct="1">
              <a:defRPr sz="2000" b="0" i="0" kern="1200">
                <a:solidFill>
                  <a:srgbClr val="000000"/>
                </a:solidFill>
                <a:latin typeface="Times" charset="0"/>
                <a:ea typeface="Times" charset="0"/>
                <a:cs typeface="Times" charset="0"/>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41462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4">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6464" t="19264" b="4466"/>
          <a:stretch/>
        </p:blipFill>
        <p:spPr>
          <a:xfrm>
            <a:off x="2037971" y="0"/>
            <a:ext cx="10154029" cy="6858000"/>
          </a:xfrm>
          <a:prstGeom prst="rect">
            <a:avLst/>
          </a:prstGeom>
        </p:spPr>
      </p:pic>
      <p:sp>
        <p:nvSpPr>
          <p:cNvPr id="9"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10"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4">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6464" t="19264" b="4466"/>
          <a:stretch/>
        </p:blipFill>
        <p:spPr>
          <a:xfrm rot="10800000">
            <a:off x="0" y="-57990"/>
            <a:ext cx="10265434" cy="6933243"/>
          </a:xfrm>
          <a:prstGeom prst="rect">
            <a:avLst/>
          </a:prstGeom>
        </p:spPr>
      </p:pic>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rgbClr val="0F123D"/>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rgbClr val="7F70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218E965-CFAF-974B-A280-6334BA1268BB}"/>
              </a:ext>
            </a:extLst>
          </p:cNvPr>
          <p:cNvSpPr>
            <a:spLocks noGrp="1"/>
          </p:cNvSpPr>
          <p:nvPr>
            <p:ph type="pic" sz="quarter" idx="15" hasCustomPrompt="1"/>
          </p:nvPr>
        </p:nvSpPr>
        <p:spPr>
          <a:xfrm>
            <a:off x="4571999" y="331240"/>
            <a:ext cx="9753600" cy="7593560"/>
          </a:xfrm>
          <a:custGeom>
            <a:avLst/>
            <a:gdLst>
              <a:gd name="connsiteX0" fmla="*/ 1909011 w 9753600"/>
              <a:gd name="connsiteY0" fmla="*/ 3695432 h 7593560"/>
              <a:gd name="connsiteX1" fmla="*/ 3818022 w 9753600"/>
              <a:gd name="connsiteY1" fmla="*/ 5644496 h 7593560"/>
              <a:gd name="connsiteX2" fmla="*/ 1909011 w 9753600"/>
              <a:gd name="connsiteY2" fmla="*/ 7593560 h 7593560"/>
              <a:gd name="connsiteX3" fmla="*/ 0 w 9753600"/>
              <a:gd name="connsiteY3" fmla="*/ 5644496 h 7593560"/>
              <a:gd name="connsiteX4" fmla="*/ 1909011 w 9753600"/>
              <a:gd name="connsiteY4" fmla="*/ 3695432 h 7593560"/>
              <a:gd name="connsiteX5" fmla="*/ 7836444 w 9753600"/>
              <a:gd name="connsiteY5" fmla="*/ 0 h 7593560"/>
              <a:gd name="connsiteX6" fmla="*/ 9753600 w 9753600"/>
              <a:gd name="connsiteY6" fmla="*/ 3326358 h 7593560"/>
              <a:gd name="connsiteX7" fmla="*/ 5195145 w 9753600"/>
              <a:gd name="connsiteY7" fmla="*/ 5953637 h 7593560"/>
              <a:gd name="connsiteX8" fmla="*/ 3277989 w 9753600"/>
              <a:gd name="connsiteY8" fmla="*/ 2627278 h 759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3600" h="7593560">
                <a:moveTo>
                  <a:pt x="1909011" y="3695432"/>
                </a:moveTo>
                <a:cubicBezTo>
                  <a:pt x="2963329" y="3695432"/>
                  <a:pt x="3818022" y="4568058"/>
                  <a:pt x="3818022" y="5644496"/>
                </a:cubicBezTo>
                <a:cubicBezTo>
                  <a:pt x="3818022" y="6720934"/>
                  <a:pt x="2963329" y="7593560"/>
                  <a:pt x="1909011" y="7593560"/>
                </a:cubicBezTo>
                <a:cubicBezTo>
                  <a:pt x="854693" y="7593560"/>
                  <a:pt x="0" y="6720934"/>
                  <a:pt x="0" y="5644496"/>
                </a:cubicBezTo>
                <a:cubicBezTo>
                  <a:pt x="0" y="4568058"/>
                  <a:pt x="854693" y="3695432"/>
                  <a:pt x="1909011" y="3695432"/>
                </a:cubicBezTo>
                <a:close/>
                <a:moveTo>
                  <a:pt x="7836444" y="0"/>
                </a:moveTo>
                <a:lnTo>
                  <a:pt x="9753600" y="3326358"/>
                </a:lnTo>
                <a:lnTo>
                  <a:pt x="5195145" y="5953637"/>
                </a:lnTo>
                <a:lnTo>
                  <a:pt x="3277989" y="2627278"/>
                </a:lnTo>
                <a:close/>
              </a:path>
            </a:pathLst>
          </a:custGeom>
          <a:solidFill>
            <a:srgbClr val="0F123D"/>
          </a:solidFill>
        </p:spPr>
        <p:txBody>
          <a:bodyPr wrap="square" anchor="ctr" anchorCtr="1">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117039093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rgbClr val="0F123D"/>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218E965-CFAF-974B-A280-6334BA1268BB}"/>
              </a:ext>
            </a:extLst>
          </p:cNvPr>
          <p:cNvSpPr>
            <a:spLocks noGrp="1"/>
          </p:cNvSpPr>
          <p:nvPr>
            <p:ph type="pic" sz="quarter" idx="15" hasCustomPrompt="1"/>
          </p:nvPr>
        </p:nvSpPr>
        <p:spPr>
          <a:xfrm>
            <a:off x="4571999" y="331240"/>
            <a:ext cx="9753600" cy="7593560"/>
          </a:xfrm>
          <a:custGeom>
            <a:avLst/>
            <a:gdLst>
              <a:gd name="connsiteX0" fmla="*/ 1909011 w 9753600"/>
              <a:gd name="connsiteY0" fmla="*/ 3695432 h 7593560"/>
              <a:gd name="connsiteX1" fmla="*/ 3818022 w 9753600"/>
              <a:gd name="connsiteY1" fmla="*/ 5644496 h 7593560"/>
              <a:gd name="connsiteX2" fmla="*/ 1909011 w 9753600"/>
              <a:gd name="connsiteY2" fmla="*/ 7593560 h 7593560"/>
              <a:gd name="connsiteX3" fmla="*/ 0 w 9753600"/>
              <a:gd name="connsiteY3" fmla="*/ 5644496 h 7593560"/>
              <a:gd name="connsiteX4" fmla="*/ 1909011 w 9753600"/>
              <a:gd name="connsiteY4" fmla="*/ 3695432 h 7593560"/>
              <a:gd name="connsiteX5" fmla="*/ 7836444 w 9753600"/>
              <a:gd name="connsiteY5" fmla="*/ 0 h 7593560"/>
              <a:gd name="connsiteX6" fmla="*/ 9753600 w 9753600"/>
              <a:gd name="connsiteY6" fmla="*/ 3326358 h 7593560"/>
              <a:gd name="connsiteX7" fmla="*/ 5195145 w 9753600"/>
              <a:gd name="connsiteY7" fmla="*/ 5953637 h 7593560"/>
              <a:gd name="connsiteX8" fmla="*/ 3277989 w 9753600"/>
              <a:gd name="connsiteY8" fmla="*/ 2627278 h 759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3600" h="7593560">
                <a:moveTo>
                  <a:pt x="1909011" y="3695432"/>
                </a:moveTo>
                <a:cubicBezTo>
                  <a:pt x="2963329" y="3695432"/>
                  <a:pt x="3818022" y="4568058"/>
                  <a:pt x="3818022" y="5644496"/>
                </a:cubicBezTo>
                <a:cubicBezTo>
                  <a:pt x="3818022" y="6720934"/>
                  <a:pt x="2963329" y="7593560"/>
                  <a:pt x="1909011" y="7593560"/>
                </a:cubicBezTo>
                <a:cubicBezTo>
                  <a:pt x="854693" y="7593560"/>
                  <a:pt x="0" y="6720934"/>
                  <a:pt x="0" y="5644496"/>
                </a:cubicBezTo>
                <a:cubicBezTo>
                  <a:pt x="0" y="4568058"/>
                  <a:pt x="854693" y="3695432"/>
                  <a:pt x="1909011" y="3695432"/>
                </a:cubicBezTo>
                <a:close/>
                <a:moveTo>
                  <a:pt x="7836444" y="0"/>
                </a:moveTo>
                <a:lnTo>
                  <a:pt x="9753600" y="3326358"/>
                </a:lnTo>
                <a:lnTo>
                  <a:pt x="5195145" y="5953637"/>
                </a:lnTo>
                <a:lnTo>
                  <a:pt x="3277989" y="2627278"/>
                </a:lnTo>
                <a:close/>
              </a:path>
            </a:pathLst>
          </a:custGeom>
          <a:solidFill>
            <a:srgbClr val="7F70FF"/>
          </a:solidFill>
        </p:spPr>
        <p:txBody>
          <a:bodyPr wrap="square" anchor="ctr" anchorCtr="1">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Add Image</a:t>
            </a:r>
          </a:p>
        </p:txBody>
      </p:sp>
      <p:sp>
        <p:nvSpPr>
          <p:cNvPr id="7" name="Text Placeholder 7">
            <a:extLst>
              <a:ext uri="{FF2B5EF4-FFF2-40B4-BE49-F238E27FC236}">
                <a16:creationId xmlns:a16="http://schemas.microsoft.com/office/drawing/2014/main" id="{A853E3FC-B021-CD4C-9336-DBCE4D7D2FD9}"/>
              </a:ext>
            </a:extLst>
          </p:cNvPr>
          <p:cNvSpPr>
            <a:spLocks noGrp="1"/>
          </p:cNvSpPr>
          <p:nvPr>
            <p:ph type="body" sz="quarter" idx="10" hasCustomPrompt="1"/>
          </p:nvPr>
        </p:nvSpPr>
        <p:spPr>
          <a:xfrm>
            <a:off x="457200" y="1209720"/>
            <a:ext cx="9045615" cy="1494332"/>
          </a:xfrm>
          <a:prstGeom prst="rect">
            <a:avLst/>
          </a:prstGeom>
        </p:spPr>
        <p:txBody>
          <a:bodyPr anchor="b"/>
          <a:lstStyle>
            <a:lvl1pPr marL="0" indent="0">
              <a:lnSpc>
                <a:spcPct val="90000"/>
              </a:lnSpc>
              <a:spcBef>
                <a:spcPts val="0"/>
              </a:spcBef>
              <a:buFontTx/>
              <a:buNone/>
              <a:defRPr sz="4800" b="1"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slide title</a:t>
            </a:r>
          </a:p>
        </p:txBody>
      </p:sp>
      <p:sp>
        <p:nvSpPr>
          <p:cNvPr id="8" name="Text Placeholder 7">
            <a:extLst>
              <a:ext uri="{FF2B5EF4-FFF2-40B4-BE49-F238E27FC236}">
                <a16:creationId xmlns:a16="http://schemas.microsoft.com/office/drawing/2014/main" id="{EFECF17E-7068-0341-989E-BD150381B080}"/>
              </a:ext>
            </a:extLst>
          </p:cNvPr>
          <p:cNvSpPr>
            <a:spLocks noGrp="1"/>
          </p:cNvSpPr>
          <p:nvPr>
            <p:ph type="body" sz="quarter" idx="11" hasCustomPrompt="1"/>
          </p:nvPr>
        </p:nvSpPr>
        <p:spPr>
          <a:xfrm>
            <a:off x="470647" y="2831866"/>
            <a:ext cx="6286500" cy="825733"/>
          </a:xfrm>
          <a:prstGeom prst="rect">
            <a:avLst/>
          </a:prstGeom>
        </p:spPr>
        <p:txBody>
          <a:bodyPr/>
          <a:lstStyle>
            <a:lvl1pPr marL="0" indent="0">
              <a:buFontTx/>
              <a:buNone/>
              <a:defRPr sz="2000" b="0" i="0">
                <a:solidFill>
                  <a:schemeClr val="bg1"/>
                </a:solidFill>
                <a:latin typeface="Century Gothic" panose="020B0502020202020204" pitchFamily="34" charset="0"/>
              </a:defRPr>
            </a:lvl1pPr>
            <a:lvl6pPr marL="2286000" indent="0">
              <a:buNone/>
              <a:defRPr/>
            </a:lvl6pPr>
            <a:lvl7pPr marL="2743200" indent="0">
              <a:buNone/>
              <a:defRPr/>
            </a:lvl7pPr>
            <a:lvl8pPr marL="3200400" indent="0">
              <a:buNone/>
              <a:defRPr/>
            </a:lvl8pPr>
            <a:lvl9pPr marL="3657600" indent="0">
              <a:buNone/>
              <a:defRPr/>
            </a:lvl9pPr>
          </a:lstStyle>
          <a:p>
            <a:pPr lvl="0"/>
            <a:r>
              <a:rPr lang="en-US" dirty="0"/>
              <a:t>Insert subtitle</a:t>
            </a:r>
          </a:p>
        </p:txBody>
      </p:sp>
    </p:spTree>
    <p:extLst>
      <p:ext uri="{BB962C8B-B14F-4D97-AF65-F5344CB8AC3E}">
        <p14:creationId xmlns:p14="http://schemas.microsoft.com/office/powerpoint/2010/main" val="15928891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5116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715" r:id="rId6"/>
    <p:sldLayoutId id="2147483716" r:id="rId7"/>
    <p:sldLayoutId id="2147483694" r:id="rId8"/>
    <p:sldLayoutId id="2147483693" r:id="rId9"/>
    <p:sldLayoutId id="2147483695" r:id="rId10"/>
    <p:sldLayoutId id="2147483696" r:id="rId11"/>
    <p:sldLayoutId id="2147483697" r:id="rId12"/>
    <p:sldLayoutId id="2147483698" r:id="rId13"/>
    <p:sldLayoutId id="2147483699" r:id="rId14"/>
    <p:sldLayoutId id="2147483700" r:id="rId15"/>
    <p:sldLayoutId id="2147483701" r:id="rId16"/>
    <p:sldLayoutId id="2147483717" r:id="rId17"/>
    <p:sldLayoutId id="2147483718" r:id="rId18"/>
    <p:sldLayoutId id="2147483719" r:id="rId19"/>
    <p:sldLayoutId id="2147483687" r:id="rId20"/>
    <p:sldLayoutId id="2147483688" r:id="rId21"/>
    <p:sldLayoutId id="2147483720" r:id="rId22"/>
    <p:sldLayoutId id="2147483686" r:id="rId23"/>
    <p:sldLayoutId id="2147483665" r:id="rId24"/>
    <p:sldLayoutId id="2147483666" r:id="rId25"/>
    <p:sldLayoutId id="2147483671" r:id="rId26"/>
    <p:sldLayoutId id="2147483670" r:id="rId27"/>
    <p:sldLayoutId id="2147483672" r:id="rId28"/>
    <p:sldLayoutId id="2147483674" r:id="rId29"/>
    <p:sldLayoutId id="2147483675" r:id="rId30"/>
    <p:sldLayoutId id="2147483702" r:id="rId31"/>
    <p:sldLayoutId id="2147483676" r:id="rId32"/>
    <p:sldLayoutId id="2147483703" r:id="rId33"/>
    <p:sldLayoutId id="2147483680" r:id="rId34"/>
    <p:sldLayoutId id="2147483679" r:id="rId35"/>
    <p:sldLayoutId id="2147483681" r:id="rId36"/>
    <p:sldLayoutId id="2147483682" r:id="rId37"/>
    <p:sldLayoutId id="2147483683" r:id="rId38"/>
    <p:sldLayoutId id="2147483704" r:id="rId39"/>
    <p:sldLayoutId id="2147483684" r:id="rId40"/>
    <p:sldLayoutId id="2147483705" r:id="rId41"/>
    <p:sldLayoutId id="2147483690"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21" r:id="rId52"/>
    <p:sldLayoutId id="2147483689" r:id="rId53"/>
    <p:sldLayoutId id="2147483723"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57" userDrawn="1">
          <p15:clr>
            <a:srgbClr val="F26B43"/>
          </p15:clr>
        </p15:guide>
        <p15:guide id="3" pos="7423" userDrawn="1">
          <p15:clr>
            <a:srgbClr val="F26B43"/>
          </p15:clr>
        </p15:guide>
        <p15:guide id="4" orient="horz" pos="4065" userDrawn="1">
          <p15:clr>
            <a:srgbClr val="F26B43"/>
          </p15:clr>
        </p15:guide>
        <p15:guide id="5" orient="horz" pos="686" userDrawn="1">
          <p15:clr>
            <a:srgbClr val="F26B43"/>
          </p15:clr>
        </p15:guide>
        <p15:guide id="6" orient="horz" pos="890" userDrawn="1">
          <p15:clr>
            <a:srgbClr val="F26B43"/>
          </p15:clr>
        </p15:guide>
        <p15:guide id="7" pos="3840" userDrawn="1">
          <p15:clr>
            <a:srgbClr val="F26B43"/>
          </p15:clr>
        </p15:guide>
        <p15:guide id="8" pos="3749" userDrawn="1">
          <p15:clr>
            <a:srgbClr val="F26B43"/>
          </p15:clr>
        </p15:guide>
        <p15:guide id="9"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hyperlink" Target="https://www.london.gov.uk/sites/default/files/green_screen.pdf" TargetMode="External"/><Relationship Id="rId13" Type="http://schemas.openxmlformats.org/officeDocument/2006/relationships/hyperlink" Target="https://static.skyassets.com/contentstack/assets/bltdc2476c7b6b194dd/blt2311f761467bc5c5/5ffd6e97da1b7963accaf684/Sky_Sustainable_Production_Principles_-_FINAL_12.01.21.pdf" TargetMode="External"/><Relationship Id="rId3" Type="http://schemas.openxmlformats.org/officeDocument/2006/relationships/hyperlink" Target="https://www.bfi.org.uk/strategy-policy/policy-statements/sustainability" TargetMode="External"/><Relationship Id="rId7" Type="http://schemas.openxmlformats.org/officeDocument/2006/relationships/hyperlink" Target="https://www.digitalproductionoffice.com/wp-content/uploads/2016/12/controlling-environmental-cost-in-the-production-industry_01.1_interactive.pdf" TargetMode="External"/><Relationship Id="rId12" Type="http://schemas.openxmlformats.org/officeDocument/2006/relationships/hyperlink" Target="https://about.netflix.com/en/news/net-zero-nature-our-climate-commitment" TargetMode="External"/><Relationship Id="rId2" Type="http://schemas.openxmlformats.org/officeDocument/2006/relationships/hyperlink" Target="https://wearealbert.org/production-handbook/toolkit-methodology/" TargetMode="External"/><Relationship Id="rId16"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hyperlink" Target="http://nrs.harvard.edu/urn-3:HUL.InstRepos:33797344" TargetMode="External"/><Relationship Id="rId11" Type="http://schemas.openxmlformats.org/officeDocument/2006/relationships/hyperlink" Target="https://www.interregeurope.eu/fileadmin/user_upload/tx_tevprojects/library/file_1576852213.pdf" TargetMode="External"/><Relationship Id="rId5" Type="http://schemas.openxmlformats.org/officeDocument/2006/relationships/hyperlink" Target="https://www2.bfi.org.uk/sites/bfi.org.uk/files/downloads/bfi-green-matters-uk-screen-sector-report-2020-v1.pdf" TargetMode="External"/><Relationship Id="rId15" Type="http://schemas.openxmlformats.org/officeDocument/2006/relationships/hyperlink" Target="https://www.researchgate.net/publication/279216497_Green_Shoots_Environmental_Sustainability_and_Contemporary_Film_Production" TargetMode="External"/><Relationship Id="rId10" Type="http://schemas.openxmlformats.org/officeDocument/2006/relationships/hyperlink" Target="https://www.greenproductionguide.com/tools/" TargetMode="External"/><Relationship Id="rId4" Type="http://schemas.openxmlformats.org/officeDocument/2006/relationships/hyperlink" Target="https://wearealbert.org/creative-offsets/" TargetMode="External"/><Relationship Id="rId9" Type="http://schemas.openxmlformats.org/officeDocument/2006/relationships/hyperlink" Target="https://www.green.film/" TargetMode="External"/><Relationship Id="rId14" Type="http://schemas.openxmlformats.org/officeDocument/2006/relationships/hyperlink" Target="https://www.greenproductionguide.com/wp-content/uploads/2021/04/SPA-Carbon-Emissions-Report.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599206-7678-4F2A-8E2B-6C59AE147E01}"/>
              </a:ext>
            </a:extLst>
          </p:cNvPr>
          <p:cNvSpPr>
            <a:spLocks noGrp="1"/>
          </p:cNvSpPr>
          <p:nvPr>
            <p:ph type="body" sz="quarter" idx="10"/>
          </p:nvPr>
        </p:nvSpPr>
        <p:spPr/>
        <p:txBody>
          <a:bodyPr/>
          <a:lstStyle/>
          <a:p>
            <a:r>
              <a:rPr lang="en-AU" dirty="0"/>
              <a:t>Studio Facility Sustainability Standard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040" y="237067"/>
            <a:ext cx="3335027" cy="1570401"/>
          </a:xfrm>
          <a:prstGeom prst="rect">
            <a:avLst/>
          </a:prstGeom>
        </p:spPr>
      </p:pic>
      <p:sp>
        <p:nvSpPr>
          <p:cNvPr id="5" name="Text Placeholder 2">
            <a:extLst>
              <a:ext uri="{FF2B5EF4-FFF2-40B4-BE49-F238E27FC236}">
                <a16:creationId xmlns:a16="http://schemas.microsoft.com/office/drawing/2014/main" id="{323605EE-AF0E-5841-A2B5-3DA9DBE83028}"/>
              </a:ext>
            </a:extLst>
          </p:cNvPr>
          <p:cNvSpPr>
            <a:spLocks noGrp="1"/>
          </p:cNvSpPr>
          <p:nvPr>
            <p:ph type="body" sz="quarter" idx="11"/>
          </p:nvPr>
        </p:nvSpPr>
        <p:spPr>
          <a:xfrm>
            <a:off x="419492" y="3782605"/>
            <a:ext cx="6286500" cy="809472"/>
          </a:xfrm>
        </p:spPr>
        <p:txBody>
          <a:bodyPr/>
          <a:lstStyle/>
          <a:p>
            <a:r>
              <a:rPr lang="en-US" dirty="0"/>
              <a:t>Scope of Standard</a:t>
            </a:r>
          </a:p>
        </p:txBody>
      </p:sp>
    </p:spTree>
    <p:extLst>
      <p:ext uri="{BB962C8B-B14F-4D97-AF65-F5344CB8AC3E}">
        <p14:creationId xmlns:p14="http://schemas.microsoft.com/office/powerpoint/2010/main" val="425411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Opportunity areas</a:t>
            </a:r>
          </a:p>
          <a:p>
            <a:endParaRPr lang="en-GB" dirty="0"/>
          </a:p>
        </p:txBody>
      </p:sp>
      <p:sp>
        <p:nvSpPr>
          <p:cNvPr id="14" name="Text Placeholder 12">
            <a:extLst>
              <a:ext uri="{FF2B5EF4-FFF2-40B4-BE49-F238E27FC236}">
                <a16:creationId xmlns:a16="http://schemas.microsoft.com/office/drawing/2014/main" id="{DF794743-3D21-439B-BEAF-AECED8D1CAAF}"/>
              </a:ext>
            </a:extLst>
          </p:cNvPr>
          <p:cNvSpPr txBox="1">
            <a:spLocks/>
          </p:cNvSpPr>
          <p:nvPr/>
        </p:nvSpPr>
        <p:spPr>
          <a:xfrm>
            <a:off x="327304" y="1178663"/>
            <a:ext cx="4606203" cy="52500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2880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648000" indent="-1800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Century Gothic" panose="020B0502020202020204" pitchFamily="34" charset="0"/>
              </a:rPr>
              <a:t>'Screen New Deal' identified actions under each opportunity area.  These informed development of topics and KPIs for the Standard.</a:t>
            </a:r>
            <a:endParaRPr lang="en-US" sz="1200" dirty="0">
              <a:latin typeface="Century Gothic" panose="020B0502020202020204" pitchFamily="34" charset="0"/>
            </a:endParaRPr>
          </a:p>
        </p:txBody>
      </p:sp>
      <p:pic>
        <p:nvPicPr>
          <p:cNvPr id="15" name="Picture 14">
            <a:extLst>
              <a:ext uri="{FF2B5EF4-FFF2-40B4-BE49-F238E27FC236}">
                <a16:creationId xmlns:a16="http://schemas.microsoft.com/office/drawing/2014/main" id="{763EB1E9-D9CB-44B1-BC28-38E2CF2C0600}"/>
              </a:ext>
            </a:extLst>
          </p:cNvPr>
          <p:cNvPicPr>
            <a:picLocks noChangeAspect="1"/>
          </p:cNvPicPr>
          <p:nvPr/>
        </p:nvPicPr>
        <p:blipFill>
          <a:blip r:embed="rId2"/>
          <a:stretch>
            <a:fillRect/>
          </a:stretch>
        </p:blipFill>
        <p:spPr>
          <a:xfrm>
            <a:off x="155408" y="2016977"/>
            <a:ext cx="5000807" cy="4652420"/>
          </a:xfrm>
          <a:prstGeom prst="rect">
            <a:avLst/>
          </a:prstGeom>
        </p:spPr>
      </p:pic>
      <p:sp>
        <p:nvSpPr>
          <p:cNvPr id="17" name="Rectangle 16">
            <a:extLst>
              <a:ext uri="{FF2B5EF4-FFF2-40B4-BE49-F238E27FC236}">
                <a16:creationId xmlns:a16="http://schemas.microsoft.com/office/drawing/2014/main" id="{9D4F6C34-2D35-4D6D-9549-20664CCA8B9F}"/>
              </a:ext>
            </a:extLst>
          </p:cNvPr>
          <p:cNvSpPr/>
          <p:nvPr/>
        </p:nvSpPr>
        <p:spPr>
          <a:xfrm>
            <a:off x="7596534" y="4054329"/>
            <a:ext cx="2021305" cy="389358"/>
          </a:xfrm>
          <a:prstGeom prst="rect">
            <a:avLst/>
          </a:prstGeom>
          <a:solidFill>
            <a:srgbClr val="202B57"/>
          </a:solidFill>
          <a:ln>
            <a:solidFill>
              <a:srgbClr val="0F123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dirty="0">
                <a:latin typeface="Century Gothic" panose="020B0502020202020204" pitchFamily="34" charset="0"/>
              </a:rPr>
              <a:t>Studio Buildings and Facilities </a:t>
            </a:r>
          </a:p>
        </p:txBody>
      </p:sp>
      <p:sp>
        <p:nvSpPr>
          <p:cNvPr id="18" name="Rectangle 17">
            <a:extLst>
              <a:ext uri="{FF2B5EF4-FFF2-40B4-BE49-F238E27FC236}">
                <a16:creationId xmlns:a16="http://schemas.microsoft.com/office/drawing/2014/main" id="{4005BE2F-2D08-488C-AB01-56535439DF7C}"/>
              </a:ext>
            </a:extLst>
          </p:cNvPr>
          <p:cNvSpPr/>
          <p:nvPr/>
        </p:nvSpPr>
        <p:spPr>
          <a:xfrm>
            <a:off x="5305041" y="1051810"/>
            <a:ext cx="2021305" cy="389358"/>
          </a:xfrm>
          <a:prstGeom prst="rect">
            <a:avLst/>
          </a:prstGeom>
          <a:solidFill>
            <a:srgbClr val="EDA03A"/>
          </a:solidFill>
          <a:ln>
            <a:solidFill>
              <a:srgbClr val="FF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Century Gothic" panose="020B0502020202020204" pitchFamily="34" charset="0"/>
              </a:rPr>
              <a:t>Energy and Water</a:t>
            </a:r>
          </a:p>
        </p:txBody>
      </p:sp>
      <p:sp>
        <p:nvSpPr>
          <p:cNvPr id="19" name="Rectangle 18">
            <a:extLst>
              <a:ext uri="{FF2B5EF4-FFF2-40B4-BE49-F238E27FC236}">
                <a16:creationId xmlns:a16="http://schemas.microsoft.com/office/drawing/2014/main" id="{7CD1336B-1EDB-4D42-8A6D-A4710FACD56D}"/>
              </a:ext>
            </a:extLst>
          </p:cNvPr>
          <p:cNvSpPr/>
          <p:nvPr/>
        </p:nvSpPr>
        <p:spPr>
          <a:xfrm>
            <a:off x="7579490" y="1050999"/>
            <a:ext cx="2021305" cy="389358"/>
          </a:xfrm>
          <a:prstGeom prst="rect">
            <a:avLst/>
          </a:prstGeom>
          <a:solidFill>
            <a:srgbClr val="E96C48"/>
          </a:solidFill>
          <a:ln>
            <a:solidFill>
              <a:srgbClr val="EDA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Century Gothic" panose="020B0502020202020204" pitchFamily="34" charset="0"/>
              </a:rPr>
              <a:t>Studio Sites and Locations</a:t>
            </a:r>
          </a:p>
        </p:txBody>
      </p:sp>
      <p:sp>
        <p:nvSpPr>
          <p:cNvPr id="20" name="TextBox 19">
            <a:extLst>
              <a:ext uri="{FF2B5EF4-FFF2-40B4-BE49-F238E27FC236}">
                <a16:creationId xmlns:a16="http://schemas.microsoft.com/office/drawing/2014/main" id="{39612827-E4A5-4D6B-8497-174D6C049D1C}"/>
              </a:ext>
            </a:extLst>
          </p:cNvPr>
          <p:cNvSpPr txBox="1"/>
          <p:nvPr/>
        </p:nvSpPr>
        <p:spPr>
          <a:xfrm>
            <a:off x="5253811" y="1461578"/>
            <a:ext cx="3105151" cy="707886"/>
          </a:xfrm>
          <a:prstGeom prst="rect">
            <a:avLst/>
          </a:prstGeom>
          <a:noFill/>
        </p:spPr>
        <p:txBody>
          <a:bodyPr wrap="square" rtlCol="0">
            <a:spAutoFit/>
          </a:bodyPr>
          <a:lstStyle/>
          <a:p>
            <a:r>
              <a:rPr lang="en-GB" sz="1000" b="1" dirty="0">
                <a:latin typeface="Century Gothic" panose="020B0502020202020204" pitchFamily="34" charset="0"/>
              </a:rPr>
              <a:t>Reducing energy demand </a:t>
            </a:r>
          </a:p>
          <a:p>
            <a:pPr marL="285750" indent="-285750">
              <a:buFont typeface="Arial" panose="020B0604020202020204" pitchFamily="34" charset="0"/>
              <a:buChar char="•"/>
            </a:pPr>
            <a:r>
              <a:rPr lang="en-GB" sz="1000" dirty="0">
                <a:latin typeface="Century Gothic" panose="020B0502020202020204" pitchFamily="34" charset="0"/>
              </a:rPr>
              <a:t>Passive design </a:t>
            </a:r>
          </a:p>
          <a:p>
            <a:pPr marL="285750" indent="-285750">
              <a:buFont typeface="Arial" panose="020B0604020202020204" pitchFamily="34" charset="0"/>
              <a:buChar char="•"/>
            </a:pPr>
            <a:r>
              <a:rPr lang="en-GB" sz="1000" dirty="0">
                <a:latin typeface="Century Gothic" panose="020B0502020202020204" pitchFamily="34" charset="0"/>
              </a:rPr>
              <a:t>Green infrastructure </a:t>
            </a:r>
          </a:p>
          <a:p>
            <a:pPr marL="285750" indent="-285750">
              <a:buFont typeface="Arial" panose="020B0604020202020204" pitchFamily="34" charset="0"/>
              <a:buChar char="•"/>
            </a:pPr>
            <a:r>
              <a:rPr lang="en-GB" sz="1000" dirty="0">
                <a:latin typeface="Century Gothic" panose="020B0502020202020204" pitchFamily="34" charset="0"/>
              </a:rPr>
              <a:t>Low energy lighting </a:t>
            </a:r>
          </a:p>
        </p:txBody>
      </p:sp>
      <p:sp>
        <p:nvSpPr>
          <p:cNvPr id="21" name="TextBox 20">
            <a:extLst>
              <a:ext uri="{FF2B5EF4-FFF2-40B4-BE49-F238E27FC236}">
                <a16:creationId xmlns:a16="http://schemas.microsoft.com/office/drawing/2014/main" id="{A94BECAC-FC07-4F83-A474-3E883C1BFE73}"/>
              </a:ext>
            </a:extLst>
          </p:cNvPr>
          <p:cNvSpPr txBox="1"/>
          <p:nvPr/>
        </p:nvSpPr>
        <p:spPr>
          <a:xfrm>
            <a:off x="5253809" y="2124696"/>
            <a:ext cx="3105151" cy="707886"/>
          </a:xfrm>
          <a:prstGeom prst="rect">
            <a:avLst/>
          </a:prstGeom>
          <a:noFill/>
        </p:spPr>
        <p:txBody>
          <a:bodyPr wrap="square" rtlCol="0">
            <a:spAutoFit/>
          </a:bodyPr>
          <a:lstStyle/>
          <a:p>
            <a:r>
              <a:rPr lang="en-GB" sz="1000" b="1" dirty="0">
                <a:latin typeface="Century Gothic" panose="020B0502020202020204" pitchFamily="34" charset="0"/>
              </a:rPr>
              <a:t>Sustainable energy sources</a:t>
            </a:r>
          </a:p>
          <a:p>
            <a:pPr marL="285750" indent="-285750">
              <a:buFont typeface="Arial" panose="020B0604020202020204" pitchFamily="34" charset="0"/>
              <a:buChar char="•"/>
            </a:pPr>
            <a:r>
              <a:rPr lang="en-GB" sz="1000" dirty="0">
                <a:latin typeface="Century Gothic" panose="020B0502020202020204" pitchFamily="34" charset="0"/>
              </a:rPr>
              <a:t>Renewable energy</a:t>
            </a:r>
          </a:p>
          <a:p>
            <a:pPr marL="285750" indent="-285750">
              <a:buFont typeface="Arial" panose="020B0604020202020204" pitchFamily="34" charset="0"/>
              <a:buChar char="•"/>
            </a:pPr>
            <a:r>
              <a:rPr lang="en-GB" sz="1000" dirty="0">
                <a:latin typeface="Century Gothic" panose="020B0502020202020204" pitchFamily="34" charset="0"/>
              </a:rPr>
              <a:t>Battery storage</a:t>
            </a:r>
          </a:p>
          <a:p>
            <a:pPr marL="285750" indent="-285750">
              <a:buFont typeface="Arial" panose="020B0604020202020204" pitchFamily="34" charset="0"/>
              <a:buChar char="•"/>
            </a:pPr>
            <a:r>
              <a:rPr lang="en-GB" sz="1000" dirty="0">
                <a:latin typeface="Century Gothic" panose="020B0502020202020204" pitchFamily="34" charset="0"/>
              </a:rPr>
              <a:t>Microgrids</a:t>
            </a:r>
          </a:p>
        </p:txBody>
      </p:sp>
      <p:sp>
        <p:nvSpPr>
          <p:cNvPr id="22" name="TextBox 21">
            <a:extLst>
              <a:ext uri="{FF2B5EF4-FFF2-40B4-BE49-F238E27FC236}">
                <a16:creationId xmlns:a16="http://schemas.microsoft.com/office/drawing/2014/main" id="{8F4023B5-4D40-4B2F-B81C-59FD953711EF}"/>
              </a:ext>
            </a:extLst>
          </p:cNvPr>
          <p:cNvSpPr txBox="1"/>
          <p:nvPr/>
        </p:nvSpPr>
        <p:spPr>
          <a:xfrm>
            <a:off x="5253810" y="2768608"/>
            <a:ext cx="3105151" cy="707886"/>
          </a:xfrm>
          <a:prstGeom prst="rect">
            <a:avLst/>
          </a:prstGeom>
          <a:noFill/>
        </p:spPr>
        <p:txBody>
          <a:bodyPr wrap="square" rtlCol="0">
            <a:spAutoFit/>
          </a:bodyPr>
          <a:lstStyle/>
          <a:p>
            <a:r>
              <a:rPr lang="en-GB" sz="1000" b="1" dirty="0">
                <a:latin typeface="Century Gothic" panose="020B0502020202020204" pitchFamily="34" charset="0"/>
              </a:rPr>
              <a:t>Water demand reduction</a:t>
            </a:r>
          </a:p>
          <a:p>
            <a:pPr marL="285750" indent="-285750">
              <a:buFont typeface="Arial" panose="020B0604020202020204" pitchFamily="34" charset="0"/>
              <a:buChar char="•"/>
            </a:pPr>
            <a:r>
              <a:rPr lang="en-GB" sz="1000" dirty="0">
                <a:latin typeface="Century Gothic" panose="020B0502020202020204" pitchFamily="34" charset="0"/>
              </a:rPr>
              <a:t>Rainwater harvesting</a:t>
            </a:r>
          </a:p>
          <a:p>
            <a:pPr marL="285750" indent="-285750">
              <a:buFont typeface="Arial" panose="020B0604020202020204" pitchFamily="34" charset="0"/>
              <a:buChar char="•"/>
            </a:pPr>
            <a:r>
              <a:rPr lang="en-GB" sz="1000" dirty="0">
                <a:latin typeface="Century Gothic" panose="020B0502020202020204" pitchFamily="34" charset="0"/>
              </a:rPr>
              <a:t>Greywater recycling</a:t>
            </a:r>
          </a:p>
          <a:p>
            <a:pPr marL="285750" indent="-285750">
              <a:buFont typeface="Arial" panose="020B0604020202020204" pitchFamily="34" charset="0"/>
              <a:buChar char="•"/>
            </a:pPr>
            <a:r>
              <a:rPr lang="en-GB" sz="1000" dirty="0">
                <a:latin typeface="Century Gothic" panose="020B0502020202020204" pitchFamily="34" charset="0"/>
              </a:rPr>
              <a:t>Composting toilets</a:t>
            </a:r>
          </a:p>
        </p:txBody>
      </p:sp>
      <p:sp>
        <p:nvSpPr>
          <p:cNvPr id="23" name="TextBox 22">
            <a:extLst>
              <a:ext uri="{FF2B5EF4-FFF2-40B4-BE49-F238E27FC236}">
                <a16:creationId xmlns:a16="http://schemas.microsoft.com/office/drawing/2014/main" id="{F33D2C2E-ADA1-486E-88BD-E6D4AF5970EA}"/>
              </a:ext>
            </a:extLst>
          </p:cNvPr>
          <p:cNvSpPr txBox="1"/>
          <p:nvPr/>
        </p:nvSpPr>
        <p:spPr>
          <a:xfrm>
            <a:off x="7595714" y="4458836"/>
            <a:ext cx="2259863" cy="707886"/>
          </a:xfrm>
          <a:prstGeom prst="rect">
            <a:avLst/>
          </a:prstGeom>
          <a:noFill/>
        </p:spPr>
        <p:txBody>
          <a:bodyPr wrap="square" rtlCol="0">
            <a:spAutoFit/>
          </a:bodyPr>
          <a:lstStyle/>
          <a:p>
            <a:r>
              <a:rPr lang="en-GB" sz="1000" b="1" dirty="0">
                <a:latin typeface="Century Gothic" panose="020B0502020202020204" pitchFamily="34" charset="0"/>
              </a:rPr>
              <a:t>Repurposing buildings</a:t>
            </a:r>
          </a:p>
          <a:p>
            <a:pPr marL="285750" indent="-285750">
              <a:buFont typeface="Arial" panose="020B0604020202020204" pitchFamily="34" charset="0"/>
              <a:buChar char="•"/>
            </a:pPr>
            <a:r>
              <a:rPr lang="en-GB" sz="1000" dirty="0">
                <a:latin typeface="Century Gothic" panose="020B0502020202020204" pitchFamily="34" charset="0"/>
              </a:rPr>
              <a:t>Building retrofit</a:t>
            </a:r>
          </a:p>
          <a:p>
            <a:pPr marL="285750" indent="-285750">
              <a:buFont typeface="Arial" panose="020B0604020202020204" pitchFamily="34" charset="0"/>
              <a:buChar char="•"/>
            </a:pPr>
            <a:r>
              <a:rPr lang="en-GB" sz="1000" dirty="0">
                <a:latin typeface="Century Gothic" panose="020B0502020202020204" pitchFamily="34" charset="0"/>
              </a:rPr>
              <a:t>Flexible spaces</a:t>
            </a:r>
          </a:p>
          <a:p>
            <a:pPr marL="285750" indent="-285750">
              <a:buFont typeface="Arial" panose="020B0604020202020204" pitchFamily="34" charset="0"/>
              <a:buChar char="•"/>
            </a:pPr>
            <a:r>
              <a:rPr lang="en-GB" sz="1000" dirty="0">
                <a:latin typeface="Century Gothic" panose="020B0502020202020204" pitchFamily="34" charset="0"/>
              </a:rPr>
              <a:t>Adaptable buildings</a:t>
            </a:r>
          </a:p>
        </p:txBody>
      </p:sp>
      <p:sp>
        <p:nvSpPr>
          <p:cNvPr id="24" name="TextBox 23">
            <a:extLst>
              <a:ext uri="{FF2B5EF4-FFF2-40B4-BE49-F238E27FC236}">
                <a16:creationId xmlns:a16="http://schemas.microsoft.com/office/drawing/2014/main" id="{D3D5A071-3F3E-4971-AD41-9247AABD63DF}"/>
              </a:ext>
            </a:extLst>
          </p:cNvPr>
          <p:cNvSpPr txBox="1"/>
          <p:nvPr/>
        </p:nvSpPr>
        <p:spPr>
          <a:xfrm>
            <a:off x="7595714" y="5069072"/>
            <a:ext cx="2259864" cy="707886"/>
          </a:xfrm>
          <a:prstGeom prst="rect">
            <a:avLst/>
          </a:prstGeom>
          <a:noFill/>
        </p:spPr>
        <p:txBody>
          <a:bodyPr wrap="square" rtlCol="0">
            <a:spAutoFit/>
          </a:bodyPr>
          <a:lstStyle/>
          <a:p>
            <a:r>
              <a:rPr lang="en-GB" sz="1000" b="1" dirty="0">
                <a:latin typeface="Century Gothic" panose="020B0502020202020204" pitchFamily="34" charset="0"/>
              </a:rPr>
              <a:t>Buying products as a services</a:t>
            </a:r>
          </a:p>
          <a:p>
            <a:pPr marL="285750" indent="-285750">
              <a:buFont typeface="Arial" panose="020B0604020202020204" pitchFamily="34" charset="0"/>
              <a:buChar char="•"/>
            </a:pPr>
            <a:r>
              <a:rPr lang="en-GB" sz="1000" dirty="0">
                <a:latin typeface="Century Gothic" panose="020B0502020202020204" pitchFamily="34" charset="0"/>
              </a:rPr>
              <a:t>Products as a service</a:t>
            </a:r>
          </a:p>
          <a:p>
            <a:pPr marL="285750" indent="-285750">
              <a:buFont typeface="Arial" panose="020B0604020202020204" pitchFamily="34" charset="0"/>
              <a:buChar char="•"/>
            </a:pPr>
            <a:r>
              <a:rPr lang="en-GB" sz="1000" dirty="0">
                <a:latin typeface="Century Gothic" panose="020B0502020202020204" pitchFamily="34" charset="0"/>
              </a:rPr>
              <a:t>Predictive maintenance </a:t>
            </a:r>
          </a:p>
          <a:p>
            <a:pPr marL="285750" indent="-285750">
              <a:buFont typeface="Arial" panose="020B0604020202020204" pitchFamily="34" charset="0"/>
              <a:buChar char="•"/>
            </a:pPr>
            <a:r>
              <a:rPr lang="en-GB" sz="1000" dirty="0">
                <a:latin typeface="Century Gothic" panose="020B0502020202020204" pitchFamily="34" charset="0"/>
              </a:rPr>
              <a:t>Modular construction </a:t>
            </a:r>
          </a:p>
        </p:txBody>
      </p:sp>
      <p:sp>
        <p:nvSpPr>
          <p:cNvPr id="25" name="TextBox 24">
            <a:extLst>
              <a:ext uri="{FF2B5EF4-FFF2-40B4-BE49-F238E27FC236}">
                <a16:creationId xmlns:a16="http://schemas.microsoft.com/office/drawing/2014/main" id="{2E524C7C-19E3-4540-A48C-F5EAD502B949}"/>
              </a:ext>
            </a:extLst>
          </p:cNvPr>
          <p:cNvSpPr txBox="1"/>
          <p:nvPr/>
        </p:nvSpPr>
        <p:spPr>
          <a:xfrm>
            <a:off x="7595712" y="5724076"/>
            <a:ext cx="2118225" cy="707886"/>
          </a:xfrm>
          <a:prstGeom prst="rect">
            <a:avLst/>
          </a:prstGeom>
          <a:noFill/>
        </p:spPr>
        <p:txBody>
          <a:bodyPr wrap="square" rtlCol="0">
            <a:spAutoFit/>
          </a:bodyPr>
          <a:lstStyle/>
          <a:p>
            <a:r>
              <a:rPr lang="en-GB" sz="1000" b="1" dirty="0">
                <a:latin typeface="Century Gothic" panose="020B0502020202020204" pitchFamily="34" charset="0"/>
              </a:rPr>
              <a:t>Smart building management </a:t>
            </a:r>
          </a:p>
          <a:p>
            <a:pPr marL="285750" indent="-285750">
              <a:buFont typeface="Arial" panose="020B0604020202020204" pitchFamily="34" charset="0"/>
              <a:buChar char="•"/>
            </a:pPr>
            <a:r>
              <a:rPr lang="en-GB" sz="1000" dirty="0">
                <a:latin typeface="Century Gothic" panose="020B0502020202020204" pitchFamily="34" charset="0"/>
              </a:rPr>
              <a:t>Building information modelling </a:t>
            </a:r>
          </a:p>
          <a:p>
            <a:pPr marL="285750" indent="-285750">
              <a:buFont typeface="Arial" panose="020B0604020202020204" pitchFamily="34" charset="0"/>
              <a:buChar char="•"/>
            </a:pPr>
            <a:r>
              <a:rPr lang="en-GB" sz="1000" dirty="0">
                <a:latin typeface="Century Gothic" panose="020B0502020202020204" pitchFamily="34" charset="0"/>
              </a:rPr>
              <a:t>Sensors/Dashboards</a:t>
            </a:r>
          </a:p>
        </p:txBody>
      </p:sp>
      <p:sp>
        <p:nvSpPr>
          <p:cNvPr id="26" name="TextBox 25">
            <a:extLst>
              <a:ext uri="{FF2B5EF4-FFF2-40B4-BE49-F238E27FC236}">
                <a16:creationId xmlns:a16="http://schemas.microsoft.com/office/drawing/2014/main" id="{C57031C9-DC99-4484-BDB3-FF167D978C3B}"/>
              </a:ext>
            </a:extLst>
          </p:cNvPr>
          <p:cNvSpPr txBox="1"/>
          <p:nvPr/>
        </p:nvSpPr>
        <p:spPr>
          <a:xfrm>
            <a:off x="7579491" y="1465635"/>
            <a:ext cx="2259042" cy="707886"/>
          </a:xfrm>
          <a:prstGeom prst="rect">
            <a:avLst/>
          </a:prstGeom>
          <a:noFill/>
        </p:spPr>
        <p:txBody>
          <a:bodyPr wrap="square" rtlCol="0">
            <a:spAutoFit/>
          </a:bodyPr>
          <a:lstStyle/>
          <a:p>
            <a:r>
              <a:rPr lang="en-GB" sz="1000" b="1" dirty="0">
                <a:latin typeface="Century Gothic" panose="020B0502020202020204" pitchFamily="34" charset="0"/>
              </a:rPr>
              <a:t>Consolidated movement </a:t>
            </a:r>
          </a:p>
          <a:p>
            <a:pPr marL="285750" indent="-285750">
              <a:buFont typeface="Arial" panose="020B0604020202020204" pitchFamily="34" charset="0"/>
              <a:buChar char="•"/>
            </a:pPr>
            <a:r>
              <a:rPr lang="en-GB" sz="1000" dirty="0">
                <a:latin typeface="Century Gothic" panose="020B0502020202020204" pitchFamily="34" charset="0"/>
              </a:rPr>
              <a:t>Demand prediction </a:t>
            </a:r>
          </a:p>
          <a:p>
            <a:pPr marL="285750" indent="-285750">
              <a:buFont typeface="Arial" panose="020B0604020202020204" pitchFamily="34" charset="0"/>
              <a:buChar char="•"/>
            </a:pPr>
            <a:r>
              <a:rPr lang="en-GB" sz="1000" dirty="0">
                <a:latin typeface="Century Gothic" panose="020B0502020202020204" pitchFamily="34" charset="0"/>
              </a:rPr>
              <a:t>Shared transport </a:t>
            </a:r>
          </a:p>
          <a:p>
            <a:pPr marL="285750" indent="-285750">
              <a:buFont typeface="Arial" panose="020B0604020202020204" pitchFamily="34" charset="0"/>
              <a:buChar char="•"/>
            </a:pPr>
            <a:r>
              <a:rPr lang="en-GB" sz="1000" dirty="0">
                <a:latin typeface="Century Gothic" panose="020B0502020202020204" pitchFamily="34" charset="0"/>
              </a:rPr>
              <a:t>Production business hub</a:t>
            </a:r>
          </a:p>
        </p:txBody>
      </p:sp>
      <p:sp>
        <p:nvSpPr>
          <p:cNvPr id="27" name="TextBox 26">
            <a:extLst>
              <a:ext uri="{FF2B5EF4-FFF2-40B4-BE49-F238E27FC236}">
                <a16:creationId xmlns:a16="http://schemas.microsoft.com/office/drawing/2014/main" id="{4E48A98D-E1C6-4F7E-B5C5-F67570E75C45}"/>
              </a:ext>
            </a:extLst>
          </p:cNvPr>
          <p:cNvSpPr txBox="1"/>
          <p:nvPr/>
        </p:nvSpPr>
        <p:spPr>
          <a:xfrm>
            <a:off x="7578670" y="2117126"/>
            <a:ext cx="2221745" cy="861774"/>
          </a:xfrm>
          <a:prstGeom prst="rect">
            <a:avLst/>
          </a:prstGeom>
          <a:noFill/>
        </p:spPr>
        <p:txBody>
          <a:bodyPr wrap="square" rtlCol="0">
            <a:spAutoFit/>
          </a:bodyPr>
          <a:lstStyle/>
          <a:p>
            <a:r>
              <a:rPr lang="en-GB" sz="1000" b="1" dirty="0">
                <a:latin typeface="Century Gothic" panose="020B0502020202020204" pitchFamily="34" charset="0"/>
              </a:rPr>
              <a:t>Wayfinding and communication</a:t>
            </a:r>
          </a:p>
          <a:p>
            <a:pPr marL="285750" indent="-285750">
              <a:buFont typeface="Arial" panose="020B0604020202020204" pitchFamily="34" charset="0"/>
              <a:buChar char="•"/>
            </a:pPr>
            <a:r>
              <a:rPr lang="en-GB" sz="1000" dirty="0">
                <a:latin typeface="Century Gothic" panose="020B0502020202020204" pitchFamily="34" charset="0"/>
              </a:rPr>
              <a:t>Physical wayfinding </a:t>
            </a:r>
          </a:p>
          <a:p>
            <a:pPr marL="285750" indent="-285750">
              <a:buFont typeface="Arial" panose="020B0604020202020204" pitchFamily="34" charset="0"/>
              <a:buChar char="•"/>
            </a:pPr>
            <a:r>
              <a:rPr lang="en-GB" sz="1000" dirty="0">
                <a:latin typeface="Century Gothic" panose="020B0502020202020204" pitchFamily="34" charset="0"/>
              </a:rPr>
              <a:t>Real-time information display</a:t>
            </a:r>
          </a:p>
          <a:p>
            <a:pPr marL="285750" indent="-285750">
              <a:buFont typeface="Arial" panose="020B0604020202020204" pitchFamily="34" charset="0"/>
              <a:buChar char="•"/>
            </a:pPr>
            <a:r>
              <a:rPr lang="en-GB" sz="1000" dirty="0">
                <a:latin typeface="Century Gothic" panose="020B0502020202020204" pitchFamily="34" charset="0"/>
              </a:rPr>
              <a:t>Digital concierge </a:t>
            </a:r>
          </a:p>
        </p:txBody>
      </p:sp>
      <p:sp>
        <p:nvSpPr>
          <p:cNvPr id="28" name="TextBox 27">
            <a:extLst>
              <a:ext uri="{FF2B5EF4-FFF2-40B4-BE49-F238E27FC236}">
                <a16:creationId xmlns:a16="http://schemas.microsoft.com/office/drawing/2014/main" id="{EA18B37E-E246-4402-85D4-F39BB2C32ABE}"/>
              </a:ext>
            </a:extLst>
          </p:cNvPr>
          <p:cNvSpPr txBox="1"/>
          <p:nvPr/>
        </p:nvSpPr>
        <p:spPr>
          <a:xfrm>
            <a:off x="7589824" y="2935624"/>
            <a:ext cx="2254834" cy="1015663"/>
          </a:xfrm>
          <a:prstGeom prst="rect">
            <a:avLst/>
          </a:prstGeom>
          <a:noFill/>
        </p:spPr>
        <p:txBody>
          <a:bodyPr wrap="square" rtlCol="0">
            <a:spAutoFit/>
          </a:bodyPr>
          <a:lstStyle/>
          <a:p>
            <a:r>
              <a:rPr lang="en-GB" sz="1000" b="1" dirty="0">
                <a:latin typeface="Century Gothic" panose="020B0502020202020204" pitchFamily="34" charset="0"/>
              </a:rPr>
              <a:t>Health and wellbeing </a:t>
            </a:r>
          </a:p>
          <a:p>
            <a:pPr marL="285750" indent="-285750">
              <a:buFont typeface="Arial" panose="020B0604020202020204" pitchFamily="34" charset="0"/>
              <a:buChar char="•"/>
            </a:pPr>
            <a:r>
              <a:rPr lang="en-GB" sz="1000" dirty="0">
                <a:latin typeface="Century Gothic" panose="020B0502020202020204" pitchFamily="34" charset="0"/>
              </a:rPr>
              <a:t>Centralised catering </a:t>
            </a:r>
            <a:br>
              <a:rPr lang="en-GB" sz="1000" dirty="0">
                <a:latin typeface="Century Gothic" panose="020B0502020202020204" pitchFamily="34" charset="0"/>
              </a:rPr>
            </a:br>
            <a:r>
              <a:rPr lang="en-GB" sz="1000" dirty="0">
                <a:latin typeface="Century Gothic" panose="020B0502020202020204" pitchFamily="34" charset="0"/>
              </a:rPr>
              <a:t>facilities</a:t>
            </a:r>
          </a:p>
          <a:p>
            <a:pPr marL="285750" indent="-285750">
              <a:buFont typeface="Arial" panose="020B0604020202020204" pitchFamily="34" charset="0"/>
              <a:buChar char="•"/>
            </a:pPr>
            <a:r>
              <a:rPr lang="en-GB" sz="1000" dirty="0">
                <a:latin typeface="Century Gothic" panose="020B0502020202020204" pitchFamily="34" charset="0"/>
              </a:rPr>
              <a:t>Work-life facilities</a:t>
            </a:r>
          </a:p>
          <a:p>
            <a:pPr marL="285750" indent="-285750">
              <a:buFont typeface="Arial" panose="020B0604020202020204" pitchFamily="34" charset="0"/>
              <a:buChar char="•"/>
            </a:pPr>
            <a:r>
              <a:rPr lang="en-GB" sz="1000" dirty="0">
                <a:latin typeface="Century Gothic" panose="020B0502020202020204" pitchFamily="34" charset="0"/>
              </a:rPr>
              <a:t>Crew and staff changing rooms</a:t>
            </a:r>
          </a:p>
        </p:txBody>
      </p:sp>
      <p:sp>
        <p:nvSpPr>
          <p:cNvPr id="29" name="Rectangle 28">
            <a:extLst>
              <a:ext uri="{FF2B5EF4-FFF2-40B4-BE49-F238E27FC236}">
                <a16:creationId xmlns:a16="http://schemas.microsoft.com/office/drawing/2014/main" id="{332A80C3-F530-4AA9-8990-A3ABAE51055C}"/>
              </a:ext>
            </a:extLst>
          </p:cNvPr>
          <p:cNvSpPr/>
          <p:nvPr/>
        </p:nvSpPr>
        <p:spPr>
          <a:xfrm>
            <a:off x="9844658" y="2628757"/>
            <a:ext cx="2021305" cy="389358"/>
          </a:xfrm>
          <a:prstGeom prst="rect">
            <a:avLst/>
          </a:prstGeom>
          <a:solidFill>
            <a:srgbClr val="10867A"/>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solidFill>
                  <a:schemeClr val="bg1"/>
                </a:solidFill>
                <a:latin typeface="Century Gothic" panose="020B0502020202020204" pitchFamily="34" charset="0"/>
              </a:rPr>
              <a:t>Production Planning </a:t>
            </a:r>
          </a:p>
        </p:txBody>
      </p:sp>
      <p:sp>
        <p:nvSpPr>
          <p:cNvPr id="30" name="TextBox 29">
            <a:extLst>
              <a:ext uri="{FF2B5EF4-FFF2-40B4-BE49-F238E27FC236}">
                <a16:creationId xmlns:a16="http://schemas.microsoft.com/office/drawing/2014/main" id="{38BF3EAD-EA7A-43CF-B105-2A2A67C50B0A}"/>
              </a:ext>
            </a:extLst>
          </p:cNvPr>
          <p:cNvSpPr txBox="1"/>
          <p:nvPr/>
        </p:nvSpPr>
        <p:spPr>
          <a:xfrm>
            <a:off x="9784704" y="3033264"/>
            <a:ext cx="2321738" cy="707886"/>
          </a:xfrm>
          <a:prstGeom prst="rect">
            <a:avLst/>
          </a:prstGeom>
          <a:noFill/>
        </p:spPr>
        <p:txBody>
          <a:bodyPr wrap="square" rtlCol="0">
            <a:spAutoFit/>
          </a:bodyPr>
          <a:lstStyle/>
          <a:p>
            <a:r>
              <a:rPr lang="en-GB" sz="1000" b="1" dirty="0">
                <a:latin typeface="Century Gothic" panose="020B0502020202020204" pitchFamily="34" charset="0"/>
              </a:rPr>
              <a:t>Reuse of materials </a:t>
            </a:r>
          </a:p>
          <a:p>
            <a:pPr marL="285750" indent="-285750">
              <a:buFont typeface="Arial" panose="020B0604020202020204" pitchFamily="34" charset="0"/>
              <a:buChar char="•"/>
            </a:pPr>
            <a:r>
              <a:rPr lang="en-GB" sz="1000" dirty="0">
                <a:latin typeface="Century Gothic" panose="020B0502020202020204" pitchFamily="34" charset="0"/>
              </a:rPr>
              <a:t>Sharing platforms</a:t>
            </a:r>
          </a:p>
          <a:p>
            <a:pPr marL="285750" indent="-285750">
              <a:buFont typeface="Arial" panose="020B0604020202020204" pitchFamily="34" charset="0"/>
              <a:buChar char="•"/>
            </a:pPr>
            <a:r>
              <a:rPr lang="en-GB" sz="1000" dirty="0">
                <a:latin typeface="Century Gothic" panose="020B0502020202020204" pitchFamily="34" charset="0"/>
              </a:rPr>
              <a:t>Warehouses </a:t>
            </a:r>
          </a:p>
          <a:p>
            <a:pPr marL="285750" indent="-285750">
              <a:buFont typeface="Arial" panose="020B0604020202020204" pitchFamily="34" charset="0"/>
              <a:buChar char="•"/>
            </a:pPr>
            <a:r>
              <a:rPr lang="en-GB" sz="1000" dirty="0">
                <a:latin typeface="Century Gothic" panose="020B0502020202020204" pitchFamily="34" charset="0"/>
              </a:rPr>
              <a:t>Material passports</a:t>
            </a:r>
          </a:p>
        </p:txBody>
      </p:sp>
      <p:sp>
        <p:nvSpPr>
          <p:cNvPr id="31" name="TextBox 30">
            <a:extLst>
              <a:ext uri="{FF2B5EF4-FFF2-40B4-BE49-F238E27FC236}">
                <a16:creationId xmlns:a16="http://schemas.microsoft.com/office/drawing/2014/main" id="{C4ABDDEA-AD17-402B-886A-B1E39A75636C}"/>
              </a:ext>
            </a:extLst>
          </p:cNvPr>
          <p:cNvSpPr txBox="1"/>
          <p:nvPr/>
        </p:nvSpPr>
        <p:spPr>
          <a:xfrm>
            <a:off x="9784704" y="3661227"/>
            <a:ext cx="2388642" cy="707886"/>
          </a:xfrm>
          <a:prstGeom prst="rect">
            <a:avLst/>
          </a:prstGeom>
          <a:noFill/>
        </p:spPr>
        <p:txBody>
          <a:bodyPr wrap="square" rtlCol="0">
            <a:spAutoFit/>
          </a:bodyPr>
          <a:lstStyle/>
          <a:p>
            <a:r>
              <a:rPr lang="en-GB" sz="1000" b="1" dirty="0">
                <a:latin typeface="Century Gothic" panose="020B0502020202020204" pitchFamily="34" charset="0"/>
              </a:rPr>
              <a:t>Buying virgin materials responsibly</a:t>
            </a:r>
          </a:p>
          <a:p>
            <a:pPr marL="285750" indent="-285750">
              <a:buFont typeface="Arial" panose="020B0604020202020204" pitchFamily="34" charset="0"/>
              <a:buChar char="•"/>
            </a:pPr>
            <a:r>
              <a:rPr lang="en-GB" sz="1000" dirty="0">
                <a:latin typeface="Century Gothic" panose="020B0502020202020204" pitchFamily="34" charset="0"/>
              </a:rPr>
              <a:t>Responsible sourcing</a:t>
            </a:r>
          </a:p>
          <a:p>
            <a:pPr marL="285750" indent="-285750">
              <a:buFont typeface="Arial" panose="020B0604020202020204" pitchFamily="34" charset="0"/>
              <a:buChar char="•"/>
            </a:pPr>
            <a:r>
              <a:rPr lang="en-GB" sz="1000" dirty="0">
                <a:latin typeface="Century Gothic" panose="020B0502020202020204" pitchFamily="34" charset="0"/>
              </a:rPr>
              <a:t>Sustainable materials </a:t>
            </a:r>
          </a:p>
          <a:p>
            <a:pPr marL="285750" indent="-285750">
              <a:buFont typeface="Arial" panose="020B0604020202020204" pitchFamily="34" charset="0"/>
              <a:buChar char="•"/>
            </a:pPr>
            <a:r>
              <a:rPr lang="en-GB" sz="1000" dirty="0">
                <a:latin typeface="Century Gothic" panose="020B0502020202020204" pitchFamily="34" charset="0"/>
              </a:rPr>
              <a:t>Local sourcing</a:t>
            </a:r>
          </a:p>
        </p:txBody>
      </p:sp>
      <p:sp>
        <p:nvSpPr>
          <p:cNvPr id="32" name="Rectangle 31">
            <a:extLst>
              <a:ext uri="{FF2B5EF4-FFF2-40B4-BE49-F238E27FC236}">
                <a16:creationId xmlns:a16="http://schemas.microsoft.com/office/drawing/2014/main" id="{332A80C3-F530-4AA9-8990-A3ABAE51055C}"/>
              </a:ext>
            </a:extLst>
          </p:cNvPr>
          <p:cNvSpPr/>
          <p:nvPr/>
        </p:nvSpPr>
        <p:spPr>
          <a:xfrm>
            <a:off x="5323831" y="3712521"/>
            <a:ext cx="2021305" cy="389358"/>
          </a:xfrm>
          <a:prstGeom prst="rect">
            <a:avLst/>
          </a:prstGeom>
          <a:solidFill>
            <a:srgbClr val="E53455"/>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solidFill>
                  <a:schemeClr val="bg1"/>
                </a:solidFill>
                <a:latin typeface="Century Gothic" panose="020B0502020202020204" pitchFamily="34" charset="0"/>
              </a:rPr>
              <a:t>Production Materials </a:t>
            </a:r>
          </a:p>
        </p:txBody>
      </p:sp>
      <p:sp>
        <p:nvSpPr>
          <p:cNvPr id="33" name="TextBox 32">
            <a:extLst>
              <a:ext uri="{FF2B5EF4-FFF2-40B4-BE49-F238E27FC236}">
                <a16:creationId xmlns:a16="http://schemas.microsoft.com/office/drawing/2014/main" id="{38BF3EAD-EA7A-43CF-B105-2A2A67C50B0A}"/>
              </a:ext>
            </a:extLst>
          </p:cNvPr>
          <p:cNvSpPr txBox="1"/>
          <p:nvPr/>
        </p:nvSpPr>
        <p:spPr>
          <a:xfrm>
            <a:off x="5263877" y="4117028"/>
            <a:ext cx="2321738" cy="707886"/>
          </a:xfrm>
          <a:prstGeom prst="rect">
            <a:avLst/>
          </a:prstGeom>
          <a:noFill/>
        </p:spPr>
        <p:txBody>
          <a:bodyPr wrap="square" rtlCol="0">
            <a:spAutoFit/>
          </a:bodyPr>
          <a:lstStyle/>
          <a:p>
            <a:r>
              <a:rPr lang="en-GB" sz="1000" b="1" dirty="0">
                <a:latin typeface="Century Gothic" panose="020B0502020202020204" pitchFamily="34" charset="0"/>
              </a:rPr>
              <a:t>Collaboration tools</a:t>
            </a:r>
          </a:p>
          <a:p>
            <a:pPr marL="285750" indent="-285750">
              <a:buFont typeface="Arial" panose="020B0604020202020204" pitchFamily="34" charset="0"/>
              <a:buChar char="•"/>
            </a:pPr>
            <a:r>
              <a:rPr lang="en-GB" sz="1000" dirty="0">
                <a:latin typeface="Century Gothic" panose="020B0502020202020204" pitchFamily="34" charset="0"/>
              </a:rPr>
              <a:t>Collaboration platforms</a:t>
            </a:r>
          </a:p>
          <a:p>
            <a:pPr marL="285750" indent="-285750">
              <a:buFont typeface="Arial" panose="020B0604020202020204" pitchFamily="34" charset="0"/>
              <a:buChar char="•"/>
            </a:pPr>
            <a:r>
              <a:rPr lang="en-GB" sz="1000" dirty="0">
                <a:latin typeface="Century Gothic" panose="020B0502020202020204" pitchFamily="34" charset="0"/>
              </a:rPr>
              <a:t>Cloud computing</a:t>
            </a:r>
          </a:p>
          <a:p>
            <a:pPr marL="285750" indent="-285750">
              <a:buFont typeface="Arial" panose="020B0604020202020204" pitchFamily="34" charset="0"/>
              <a:buChar char="•"/>
            </a:pPr>
            <a:r>
              <a:rPr lang="en-GB" sz="1000" dirty="0">
                <a:latin typeface="Century Gothic" panose="020B0502020202020204" pitchFamily="34" charset="0"/>
              </a:rPr>
              <a:t>Sharing Data</a:t>
            </a:r>
          </a:p>
        </p:txBody>
      </p:sp>
      <p:sp>
        <p:nvSpPr>
          <p:cNvPr id="34" name="TextBox 33">
            <a:extLst>
              <a:ext uri="{FF2B5EF4-FFF2-40B4-BE49-F238E27FC236}">
                <a16:creationId xmlns:a16="http://schemas.microsoft.com/office/drawing/2014/main" id="{C4ABDDEA-AD17-402B-886A-B1E39A75636C}"/>
              </a:ext>
            </a:extLst>
          </p:cNvPr>
          <p:cNvSpPr txBox="1"/>
          <p:nvPr/>
        </p:nvSpPr>
        <p:spPr>
          <a:xfrm>
            <a:off x="5263877" y="4744991"/>
            <a:ext cx="2388642" cy="707886"/>
          </a:xfrm>
          <a:prstGeom prst="rect">
            <a:avLst/>
          </a:prstGeom>
          <a:noFill/>
        </p:spPr>
        <p:txBody>
          <a:bodyPr wrap="square" rtlCol="0">
            <a:spAutoFit/>
          </a:bodyPr>
          <a:lstStyle/>
          <a:p>
            <a:r>
              <a:rPr lang="en-GB" sz="1000" b="1" dirty="0">
                <a:latin typeface="Century Gothic" panose="020B0502020202020204" pitchFamily="34" charset="0"/>
              </a:rPr>
              <a:t>Virtual planning</a:t>
            </a:r>
          </a:p>
          <a:p>
            <a:pPr marL="285750" indent="-285750">
              <a:buFont typeface="Arial" panose="020B0604020202020204" pitchFamily="34" charset="0"/>
              <a:buChar char="•"/>
            </a:pPr>
            <a:r>
              <a:rPr lang="en-GB" sz="1000" dirty="0">
                <a:latin typeface="Century Gothic" panose="020B0502020202020204" pitchFamily="34" charset="0"/>
              </a:rPr>
              <a:t>Virtual reality</a:t>
            </a:r>
          </a:p>
          <a:p>
            <a:pPr marL="285750" indent="-285750">
              <a:buFont typeface="Arial" panose="020B0604020202020204" pitchFamily="34" charset="0"/>
              <a:buChar char="•"/>
            </a:pPr>
            <a:r>
              <a:rPr lang="en-GB" sz="1000" dirty="0">
                <a:latin typeface="Century Gothic" panose="020B0502020202020204" pitchFamily="34" charset="0"/>
              </a:rPr>
              <a:t>5G</a:t>
            </a:r>
          </a:p>
          <a:p>
            <a:pPr marL="285750" indent="-285750">
              <a:buFont typeface="Arial" panose="020B0604020202020204" pitchFamily="34" charset="0"/>
              <a:buChar char="•"/>
            </a:pPr>
            <a:r>
              <a:rPr lang="en-GB" sz="1000" dirty="0">
                <a:latin typeface="Century Gothic" panose="020B0502020202020204" pitchFamily="34" charset="0"/>
              </a:rPr>
              <a:t>3D capture</a:t>
            </a:r>
          </a:p>
        </p:txBody>
      </p:sp>
      <p:sp>
        <p:nvSpPr>
          <p:cNvPr id="35" name="TextBox 34">
            <a:extLst>
              <a:ext uri="{FF2B5EF4-FFF2-40B4-BE49-F238E27FC236}">
                <a16:creationId xmlns:a16="http://schemas.microsoft.com/office/drawing/2014/main" id="{C4ABDDEA-AD17-402B-886A-B1E39A75636C}"/>
              </a:ext>
            </a:extLst>
          </p:cNvPr>
          <p:cNvSpPr txBox="1"/>
          <p:nvPr/>
        </p:nvSpPr>
        <p:spPr>
          <a:xfrm>
            <a:off x="5261004" y="5394685"/>
            <a:ext cx="2388642" cy="707886"/>
          </a:xfrm>
          <a:prstGeom prst="rect">
            <a:avLst/>
          </a:prstGeom>
          <a:noFill/>
        </p:spPr>
        <p:txBody>
          <a:bodyPr wrap="square" rtlCol="0">
            <a:spAutoFit/>
          </a:bodyPr>
          <a:lstStyle/>
          <a:p>
            <a:r>
              <a:rPr lang="en-GB" sz="1000" b="1" dirty="0">
                <a:latin typeface="Century Gothic" panose="020B0502020202020204" pitchFamily="34" charset="0"/>
              </a:rPr>
              <a:t>Shared infrastructure</a:t>
            </a:r>
          </a:p>
          <a:p>
            <a:pPr marL="285750" indent="-285750">
              <a:buFont typeface="Arial" panose="020B0604020202020204" pitchFamily="34" charset="0"/>
              <a:buChar char="•"/>
            </a:pPr>
            <a:r>
              <a:rPr lang="en-GB" sz="1000" dirty="0">
                <a:latin typeface="Century Gothic" panose="020B0502020202020204" pitchFamily="34" charset="0"/>
              </a:rPr>
              <a:t>Online location libraries</a:t>
            </a:r>
          </a:p>
          <a:p>
            <a:pPr marL="285750" indent="-285750">
              <a:buFont typeface="Arial" panose="020B0604020202020204" pitchFamily="34" charset="0"/>
              <a:buChar char="•"/>
            </a:pPr>
            <a:r>
              <a:rPr lang="en-GB" sz="1000" dirty="0">
                <a:latin typeface="Century Gothic" panose="020B0502020202020204" pitchFamily="34" charset="0"/>
              </a:rPr>
              <a:t>Shared procurement services</a:t>
            </a:r>
          </a:p>
          <a:p>
            <a:pPr marL="285750" indent="-285750">
              <a:buFont typeface="Arial" panose="020B0604020202020204" pitchFamily="34" charset="0"/>
              <a:buChar char="•"/>
            </a:pPr>
            <a:r>
              <a:rPr lang="en-GB" sz="1000" dirty="0">
                <a:latin typeface="Century Gothic" panose="020B0502020202020204" pitchFamily="34" charset="0"/>
              </a:rPr>
              <a:t>Industry sustainability fund</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184004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Review of relevant industry </a:t>
            </a:r>
            <a:br>
              <a:rPr lang="en-GB" dirty="0"/>
            </a:br>
            <a:r>
              <a:rPr lang="en-GB" dirty="0"/>
              <a:t>standards and guidance</a:t>
            </a:r>
          </a:p>
          <a:p>
            <a:endParaRPr lang="en-GB" dirty="0"/>
          </a:p>
        </p:txBody>
      </p:sp>
      <p:sp>
        <p:nvSpPr>
          <p:cNvPr id="5" name="Text Placeholder 12">
            <a:extLst>
              <a:ext uri="{FF2B5EF4-FFF2-40B4-BE49-F238E27FC236}">
                <a16:creationId xmlns:a16="http://schemas.microsoft.com/office/drawing/2014/main" id="{362FE4CC-0814-4FF0-980D-EF3F98A6D47B}"/>
              </a:ext>
            </a:extLst>
          </p:cNvPr>
          <p:cNvSpPr>
            <a:spLocks noGrp="1"/>
          </p:cNvSpPr>
          <p:nvPr>
            <p:ph type="body" sz="quarter" idx="12"/>
          </p:nvPr>
        </p:nvSpPr>
        <p:spPr>
          <a:xfrm>
            <a:off x="327304" y="1099167"/>
            <a:ext cx="11437495" cy="1445551"/>
          </a:xfrm>
        </p:spPr>
        <p:txBody>
          <a:bodyPr/>
          <a:lstStyle/>
          <a:p>
            <a:pPr lvl="0">
              <a:buNone/>
              <a:defRPr/>
            </a:pPr>
            <a:r>
              <a:rPr lang="en-GB" sz="1000" dirty="0">
                <a:solidFill>
                  <a:prstClr val="black"/>
                </a:solidFill>
                <a:cs typeface="Times New Roman" panose="02020603050405020304" pitchFamily="18" charset="0"/>
              </a:rPr>
              <a:t>By reviewing industry standards and guidance, an indicative picture of synergies and challenges throughout the film industry began to emerge. The Table below outlines sustainability topics and key performance indicators common across the Film Industry. The topics presented below are ordered based on their prevalence within the literature review, and have been assessed for their applicability / relevance to Film Studios. As indicated by the key, those marked in green note key performance indicators within the industry standard / guidance related to the sustainability criteria; and those marked in orange note reference to a vision / objective. Within the literature review, very few presented clear targets for the film sector. However, a common indicator is noted for maximising recycled paper; minimising single-use plastics; and wider industry calls for </a:t>
            </a:r>
            <a:r>
              <a:rPr lang="en-GB" sz="1000" b="1" dirty="0">
                <a:solidFill>
                  <a:prstClr val="black"/>
                </a:solidFill>
                <a:cs typeface="Times New Roman" panose="02020603050405020304" pitchFamily="18" charset="0"/>
              </a:rPr>
              <a:t>net-zero carbon </a:t>
            </a:r>
            <a:r>
              <a:rPr lang="en-GB" sz="1000" dirty="0">
                <a:solidFill>
                  <a:prstClr val="black"/>
                </a:solidFill>
                <a:cs typeface="Times New Roman" panose="02020603050405020304" pitchFamily="18" charset="0"/>
              </a:rPr>
              <a:t>and </a:t>
            </a:r>
            <a:r>
              <a:rPr lang="en-GB" sz="1000" b="1" dirty="0">
                <a:solidFill>
                  <a:prstClr val="black"/>
                </a:solidFill>
                <a:cs typeface="Times New Roman" panose="02020603050405020304" pitchFamily="18" charset="0"/>
              </a:rPr>
              <a:t>net-zero waste</a:t>
            </a:r>
            <a:r>
              <a:rPr lang="en-GB" sz="1000" dirty="0">
                <a:solidFill>
                  <a:prstClr val="black"/>
                </a:solidFill>
                <a:cs typeface="Times New Roman" panose="02020603050405020304" pitchFamily="18" charset="0"/>
              </a:rPr>
              <a:t>. </a:t>
            </a:r>
          </a:p>
        </p:txBody>
      </p:sp>
      <p:graphicFrame>
        <p:nvGraphicFramePr>
          <p:cNvPr id="7" name="Table 6">
            <a:extLst>
              <a:ext uri="{FF2B5EF4-FFF2-40B4-BE49-F238E27FC236}">
                <a16:creationId xmlns:a16="http://schemas.microsoft.com/office/drawing/2014/main" id="{05971E2C-F6BD-4736-8EFA-1B31A77484E6}"/>
              </a:ext>
            </a:extLst>
          </p:cNvPr>
          <p:cNvGraphicFramePr>
            <a:graphicFrameLocks noGrp="1"/>
          </p:cNvGraphicFramePr>
          <p:nvPr>
            <p:extLst>
              <p:ext uri="{D42A27DB-BD31-4B8C-83A1-F6EECF244321}">
                <p14:modId xmlns:p14="http://schemas.microsoft.com/office/powerpoint/2010/main" val="2273856263"/>
              </p:ext>
            </p:extLst>
          </p:nvPr>
        </p:nvGraphicFramePr>
        <p:xfrm>
          <a:off x="242241" y="2456121"/>
          <a:ext cx="9805525" cy="4305625"/>
        </p:xfrm>
        <a:graphic>
          <a:graphicData uri="http://schemas.openxmlformats.org/drawingml/2006/table">
            <a:tbl>
              <a:tblPr/>
              <a:tblGrid>
                <a:gridCol w="531558">
                  <a:extLst>
                    <a:ext uri="{9D8B030D-6E8A-4147-A177-3AD203B41FA5}">
                      <a16:colId xmlns:a16="http://schemas.microsoft.com/office/drawing/2014/main" val="3460538136"/>
                    </a:ext>
                  </a:extLst>
                </a:gridCol>
                <a:gridCol w="577455">
                  <a:extLst>
                    <a:ext uri="{9D8B030D-6E8A-4147-A177-3AD203B41FA5}">
                      <a16:colId xmlns:a16="http://schemas.microsoft.com/office/drawing/2014/main" val="2666527077"/>
                    </a:ext>
                  </a:extLst>
                </a:gridCol>
                <a:gridCol w="485663">
                  <a:extLst>
                    <a:ext uri="{9D8B030D-6E8A-4147-A177-3AD203B41FA5}">
                      <a16:colId xmlns:a16="http://schemas.microsoft.com/office/drawing/2014/main" val="1223067251"/>
                    </a:ext>
                  </a:extLst>
                </a:gridCol>
                <a:gridCol w="485663">
                  <a:extLst>
                    <a:ext uri="{9D8B030D-6E8A-4147-A177-3AD203B41FA5}">
                      <a16:colId xmlns:a16="http://schemas.microsoft.com/office/drawing/2014/main" val="765475382"/>
                    </a:ext>
                  </a:extLst>
                </a:gridCol>
                <a:gridCol w="637213">
                  <a:extLst>
                    <a:ext uri="{9D8B030D-6E8A-4147-A177-3AD203B41FA5}">
                      <a16:colId xmlns:a16="http://schemas.microsoft.com/office/drawing/2014/main" val="173979880"/>
                    </a:ext>
                  </a:extLst>
                </a:gridCol>
                <a:gridCol w="604981">
                  <a:extLst>
                    <a:ext uri="{9D8B030D-6E8A-4147-A177-3AD203B41FA5}">
                      <a16:colId xmlns:a16="http://schemas.microsoft.com/office/drawing/2014/main" val="755082329"/>
                    </a:ext>
                  </a:extLst>
                </a:gridCol>
                <a:gridCol w="524138">
                  <a:extLst>
                    <a:ext uri="{9D8B030D-6E8A-4147-A177-3AD203B41FA5}">
                      <a16:colId xmlns:a16="http://schemas.microsoft.com/office/drawing/2014/main" val="3561735541"/>
                    </a:ext>
                  </a:extLst>
                </a:gridCol>
                <a:gridCol w="514292">
                  <a:extLst>
                    <a:ext uri="{9D8B030D-6E8A-4147-A177-3AD203B41FA5}">
                      <a16:colId xmlns:a16="http://schemas.microsoft.com/office/drawing/2014/main" val="1771191869"/>
                    </a:ext>
                  </a:extLst>
                </a:gridCol>
                <a:gridCol w="299035">
                  <a:extLst>
                    <a:ext uri="{9D8B030D-6E8A-4147-A177-3AD203B41FA5}">
                      <a16:colId xmlns:a16="http://schemas.microsoft.com/office/drawing/2014/main" val="937100014"/>
                    </a:ext>
                  </a:extLst>
                </a:gridCol>
                <a:gridCol w="634880">
                  <a:extLst>
                    <a:ext uri="{9D8B030D-6E8A-4147-A177-3AD203B41FA5}">
                      <a16:colId xmlns:a16="http://schemas.microsoft.com/office/drawing/2014/main" val="3524901523"/>
                    </a:ext>
                  </a:extLst>
                </a:gridCol>
                <a:gridCol w="284030">
                  <a:extLst>
                    <a:ext uri="{9D8B030D-6E8A-4147-A177-3AD203B41FA5}">
                      <a16:colId xmlns:a16="http://schemas.microsoft.com/office/drawing/2014/main" val="2411400804"/>
                    </a:ext>
                  </a:extLst>
                </a:gridCol>
                <a:gridCol w="531250">
                  <a:extLst>
                    <a:ext uri="{9D8B030D-6E8A-4147-A177-3AD203B41FA5}">
                      <a16:colId xmlns:a16="http://schemas.microsoft.com/office/drawing/2014/main" val="4203456139"/>
                    </a:ext>
                  </a:extLst>
                </a:gridCol>
                <a:gridCol w="452438">
                  <a:extLst>
                    <a:ext uri="{9D8B030D-6E8A-4147-A177-3AD203B41FA5}">
                      <a16:colId xmlns:a16="http://schemas.microsoft.com/office/drawing/2014/main" val="1334010308"/>
                    </a:ext>
                  </a:extLst>
                </a:gridCol>
                <a:gridCol w="478465">
                  <a:extLst>
                    <a:ext uri="{9D8B030D-6E8A-4147-A177-3AD203B41FA5}">
                      <a16:colId xmlns:a16="http://schemas.microsoft.com/office/drawing/2014/main" val="2134386249"/>
                    </a:ext>
                  </a:extLst>
                </a:gridCol>
                <a:gridCol w="435935">
                  <a:extLst>
                    <a:ext uri="{9D8B030D-6E8A-4147-A177-3AD203B41FA5}">
                      <a16:colId xmlns:a16="http://schemas.microsoft.com/office/drawing/2014/main" val="253735074"/>
                    </a:ext>
                  </a:extLst>
                </a:gridCol>
                <a:gridCol w="489098">
                  <a:extLst>
                    <a:ext uri="{9D8B030D-6E8A-4147-A177-3AD203B41FA5}">
                      <a16:colId xmlns:a16="http://schemas.microsoft.com/office/drawing/2014/main" val="1308694768"/>
                    </a:ext>
                  </a:extLst>
                </a:gridCol>
                <a:gridCol w="352023">
                  <a:extLst>
                    <a:ext uri="{9D8B030D-6E8A-4147-A177-3AD203B41FA5}">
                      <a16:colId xmlns:a16="http://schemas.microsoft.com/office/drawing/2014/main" val="3132830112"/>
                    </a:ext>
                  </a:extLst>
                </a:gridCol>
                <a:gridCol w="339093">
                  <a:extLst>
                    <a:ext uri="{9D8B030D-6E8A-4147-A177-3AD203B41FA5}">
                      <a16:colId xmlns:a16="http://schemas.microsoft.com/office/drawing/2014/main" val="191684097"/>
                    </a:ext>
                  </a:extLst>
                </a:gridCol>
                <a:gridCol w="302094">
                  <a:extLst>
                    <a:ext uri="{9D8B030D-6E8A-4147-A177-3AD203B41FA5}">
                      <a16:colId xmlns:a16="http://schemas.microsoft.com/office/drawing/2014/main" val="3778138527"/>
                    </a:ext>
                  </a:extLst>
                </a:gridCol>
                <a:gridCol w="247609">
                  <a:extLst>
                    <a:ext uri="{9D8B030D-6E8A-4147-A177-3AD203B41FA5}">
                      <a16:colId xmlns:a16="http://schemas.microsoft.com/office/drawing/2014/main" val="2908101941"/>
                    </a:ext>
                  </a:extLst>
                </a:gridCol>
                <a:gridCol w="215312">
                  <a:extLst>
                    <a:ext uri="{9D8B030D-6E8A-4147-A177-3AD203B41FA5}">
                      <a16:colId xmlns:a16="http://schemas.microsoft.com/office/drawing/2014/main" val="663078484"/>
                    </a:ext>
                  </a:extLst>
                </a:gridCol>
                <a:gridCol w="204547">
                  <a:extLst>
                    <a:ext uri="{9D8B030D-6E8A-4147-A177-3AD203B41FA5}">
                      <a16:colId xmlns:a16="http://schemas.microsoft.com/office/drawing/2014/main" val="4163429068"/>
                    </a:ext>
                  </a:extLst>
                </a:gridCol>
                <a:gridCol w="178753">
                  <a:extLst>
                    <a:ext uri="{9D8B030D-6E8A-4147-A177-3AD203B41FA5}">
                      <a16:colId xmlns:a16="http://schemas.microsoft.com/office/drawing/2014/main" val="2575345777"/>
                    </a:ext>
                  </a:extLst>
                </a:gridCol>
              </a:tblGrid>
              <a:tr h="988154">
                <a:tc gridSpan="2">
                  <a:txBody>
                    <a:bodyPr/>
                    <a:lstStyle/>
                    <a:p>
                      <a:pPr algn="ctr" fontAlgn="ctr"/>
                      <a:r>
                        <a:rPr lang="en-GB" sz="800" b="1" i="0" u="none" strike="noStrike" dirty="0">
                          <a:solidFill>
                            <a:srgbClr val="000000"/>
                          </a:solidFill>
                          <a:effectLst/>
                          <a:latin typeface="Times" panose="02020603050405020304" pitchFamily="18" charset="0"/>
                          <a:cs typeface="Times" panose="02020603050405020304" pitchFamily="18" charset="0"/>
                        </a:rPr>
                        <a:t>Environmental Scope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albert Carbon Calculator Tool (2021)</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BFI (Green Matters) March 2020</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BFI Sustainability and Film Production (2019)</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Carbon Footprint of Movie and Film Production Location Choice: The Real Cost (2016)</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Controlling Environmental Cost in the Production Industry </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Green Screen - Helping London's Film  and TV Industry to Tackle Climate Change (2009)</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Green Film Rating</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Green Shoots: Environmental Sustainability and Contemporary Film Production (2015)</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Netflix Sustainability Commitments</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Producers Guild of America - Green Production Guide Toolkit</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Screen New Deal Report</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Sky’s Sustainable Production Principles</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Sony Studio Sustainability</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SPA - Carbon Emissions of</a:t>
                      </a:r>
                      <a:br>
                        <a:rPr lang="en-GB" sz="700" b="0" i="0" u="none" strike="noStrike" dirty="0">
                          <a:solidFill>
                            <a:srgbClr val="000000"/>
                          </a:solidFill>
                          <a:effectLst/>
                          <a:latin typeface="Times" panose="02020603050405020304" pitchFamily="18" charset="0"/>
                          <a:cs typeface="Times" panose="02020603050405020304" pitchFamily="18" charset="0"/>
                        </a:rPr>
                      </a:br>
                      <a:r>
                        <a:rPr lang="en-GB" sz="700" b="0" i="0" u="none" strike="noStrike" dirty="0">
                          <a:solidFill>
                            <a:srgbClr val="000000"/>
                          </a:solidFill>
                          <a:effectLst/>
                          <a:latin typeface="Times" panose="02020603050405020304" pitchFamily="18" charset="0"/>
                          <a:cs typeface="Times" panose="02020603050405020304" pitchFamily="18" charset="0"/>
                        </a:rPr>
                        <a:t>Film and Television</a:t>
                      </a:r>
                      <a:br>
                        <a:rPr lang="en-GB" sz="700" b="0" i="0" u="none" strike="noStrike" dirty="0">
                          <a:solidFill>
                            <a:srgbClr val="000000"/>
                          </a:solidFill>
                          <a:effectLst/>
                          <a:latin typeface="Times" panose="02020603050405020304" pitchFamily="18" charset="0"/>
                          <a:cs typeface="Times" panose="02020603050405020304" pitchFamily="18" charset="0"/>
                        </a:rPr>
                      </a:br>
                      <a:r>
                        <a:rPr lang="en-GB" sz="700" b="0" i="0" u="none" strike="noStrike" dirty="0">
                          <a:solidFill>
                            <a:srgbClr val="000000"/>
                          </a:solidFill>
                          <a:effectLst/>
                          <a:latin typeface="Times" panose="02020603050405020304" pitchFamily="18" charset="0"/>
                          <a:cs typeface="Times" panose="02020603050405020304" pitchFamily="18" charset="0"/>
                        </a:rPr>
                        <a:t>Production</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Sustainable Development Goals for the Film Industry</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Production Environmental Actions Checklist (PEACH) </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Production Environment Accounting Report (PEAR)</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Production Lumber Material (PLUM)</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n-GB" sz="700" b="0" i="0" u="none" strike="noStrike" dirty="0">
                          <a:solidFill>
                            <a:srgbClr val="000000"/>
                          </a:solidFill>
                          <a:effectLst/>
                          <a:latin typeface="Times" panose="02020603050405020304" pitchFamily="18" charset="0"/>
                          <a:cs typeface="Times" panose="02020603050405020304" pitchFamily="18" charset="0"/>
                        </a:rPr>
                        <a:t>Misc. Articles</a:t>
                      </a:r>
                    </a:p>
                  </a:txBody>
                  <a:tcPr marL="1602" marR="1602" marT="16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19282280"/>
                  </a:ext>
                </a:extLst>
              </a:tr>
              <a:tr h="478063">
                <a:tc rowSpan="5">
                  <a:txBody>
                    <a:bodyPr/>
                    <a:lstStyle/>
                    <a:p>
                      <a:pPr algn="ctr" fontAlgn="ctr"/>
                      <a:r>
                        <a:rPr lang="en-GB" sz="1000" b="1" i="0" u="none" strike="noStrike" dirty="0">
                          <a:solidFill>
                            <a:srgbClr val="FFFFFF"/>
                          </a:solidFill>
                          <a:effectLst/>
                          <a:latin typeface="Times" panose="02020603050405020304" pitchFamily="18" charset="0"/>
                          <a:cs typeface="Times" panose="02020603050405020304" pitchFamily="18" charset="0"/>
                        </a:rPr>
                        <a:t>OBJECTIVES, TARGETS AND KEY PERFORMANCE INDICATORS</a:t>
                      </a:r>
                    </a:p>
                  </a:txBody>
                  <a:tcPr marL="1602" marR="1602" marT="1602" marB="0"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800" b="1" i="0" u="none" strike="noStrike" dirty="0">
                          <a:solidFill>
                            <a:srgbClr val="000000"/>
                          </a:solidFill>
                          <a:effectLst/>
                          <a:latin typeface="Times" panose="02020603050405020304" pitchFamily="18" charset="0"/>
                          <a:cs typeface="Times" panose="02020603050405020304" pitchFamily="18" charset="0"/>
                        </a:rPr>
                        <a:t>Energy</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70415251"/>
                  </a:ext>
                </a:extLst>
              </a:tr>
              <a:tr h="478063">
                <a:tc vMerge="1">
                  <a:txBody>
                    <a:bodyPr/>
                    <a:lstStyle/>
                    <a:p>
                      <a:endParaRPr lang="en-GB"/>
                    </a:p>
                  </a:txBody>
                  <a:tcPr/>
                </a:tc>
                <a:tc>
                  <a:txBody>
                    <a:bodyPr/>
                    <a:lstStyle/>
                    <a:p>
                      <a:pPr algn="ctr" fontAlgn="ctr"/>
                      <a:r>
                        <a:rPr lang="en-GB" sz="800" b="1" i="0" u="none" strike="noStrike" dirty="0">
                          <a:solidFill>
                            <a:srgbClr val="000000"/>
                          </a:solidFill>
                          <a:effectLst/>
                          <a:latin typeface="Times" panose="02020603050405020304" pitchFamily="18" charset="0"/>
                          <a:cs typeface="Times" panose="02020603050405020304" pitchFamily="18" charset="0"/>
                        </a:rPr>
                        <a:t>Materials &amp; Waste</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E00"/>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E00"/>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14531476"/>
                  </a:ext>
                </a:extLst>
              </a:tr>
              <a:tr h="478063">
                <a:tc vMerge="1">
                  <a:txBody>
                    <a:bodyPr/>
                    <a:lstStyle/>
                    <a:p>
                      <a:endParaRPr lang="en-GB"/>
                    </a:p>
                  </a:txBody>
                  <a:tcPr/>
                </a:tc>
                <a:tc>
                  <a:txBody>
                    <a:bodyPr/>
                    <a:lstStyle/>
                    <a:p>
                      <a:pPr algn="ctr" fontAlgn="ctr"/>
                      <a:r>
                        <a:rPr lang="en-GB" sz="800" b="1" i="0" u="none" strike="noStrike" dirty="0">
                          <a:solidFill>
                            <a:srgbClr val="000000"/>
                          </a:solidFill>
                          <a:effectLst/>
                          <a:latin typeface="Times" panose="02020603050405020304" pitchFamily="18" charset="0"/>
                          <a:cs typeface="Times" panose="02020603050405020304" pitchFamily="18" charset="0"/>
                        </a:rPr>
                        <a:t>Carbon</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E00"/>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161765580"/>
                  </a:ext>
                </a:extLst>
              </a:tr>
              <a:tr h="478063">
                <a:tc vMerge="1">
                  <a:txBody>
                    <a:bodyPr/>
                    <a:lstStyle/>
                    <a:p>
                      <a:endParaRPr lang="en-GB"/>
                    </a:p>
                  </a:txBody>
                  <a:tcPr/>
                </a:tc>
                <a:tc>
                  <a:txBody>
                    <a:bodyPr/>
                    <a:lstStyle/>
                    <a:p>
                      <a:pPr algn="ctr" fontAlgn="ctr"/>
                      <a:r>
                        <a:rPr lang="en-GB" sz="800" b="1" i="0" u="none" strike="noStrike" dirty="0">
                          <a:solidFill>
                            <a:srgbClr val="000000"/>
                          </a:solidFill>
                          <a:effectLst/>
                          <a:latin typeface="Times" panose="02020603050405020304" pitchFamily="18" charset="0"/>
                          <a:cs typeface="Times" panose="02020603050405020304" pitchFamily="18" charset="0"/>
                        </a:rPr>
                        <a:t>Transport</a:t>
                      </a:r>
                    </a:p>
                  </a:txBody>
                  <a:tcPr marL="1602" marR="1602" marT="1602"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E00"/>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E00"/>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78786666"/>
                  </a:ext>
                </a:extLst>
              </a:tr>
              <a:tr h="344062">
                <a:tc vMerge="1">
                  <a:txBody>
                    <a:bodyPr/>
                    <a:lstStyle/>
                    <a:p>
                      <a:endParaRPr lang="en-GB"/>
                    </a:p>
                  </a:txBody>
                  <a:tcPr>
                    <a:lnT w="6350" cap="flat" cmpd="sng" algn="ctr">
                      <a:solidFill>
                        <a:srgbClr val="000000"/>
                      </a:solidFill>
                      <a:prstDash val="solid"/>
                      <a:round/>
                      <a:headEnd type="none" w="med" len="med"/>
                      <a:tailEnd type="none" w="med" len="med"/>
                    </a:lnT>
                  </a:tcPr>
                </a:tc>
                <a:tc>
                  <a:txBody>
                    <a:bodyPr/>
                    <a:lstStyle/>
                    <a:p>
                      <a:pPr algn="ctr" fontAlgn="ctr"/>
                      <a:r>
                        <a:rPr lang="en-GB" sz="800" b="1" i="0" u="none" strike="noStrike" dirty="0">
                          <a:solidFill>
                            <a:schemeClr val="tx1"/>
                          </a:solidFill>
                          <a:effectLst/>
                          <a:latin typeface="Times" panose="02020603050405020304" pitchFamily="18" charset="0"/>
                          <a:cs typeface="Times" panose="02020603050405020304" pitchFamily="18" charset="0"/>
                        </a:rPr>
                        <a:t>Supply Chain</a:t>
                      </a:r>
                    </a:p>
                  </a:txBody>
                  <a:tcPr marL="1602" marR="1602" marT="1602"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200" b="0" i="0" u="none" strike="noStrike" dirty="0">
                          <a:solidFill>
                            <a:srgbClr val="000000"/>
                          </a:solidFill>
                          <a:effectLst/>
                          <a:latin typeface="Calibri" panose="020F0502020204030204" pitchFamily="34" charset="0"/>
                        </a:rPr>
                        <a:t> </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7878456"/>
                  </a:ext>
                </a:extLst>
              </a:tr>
              <a:tr h="344062">
                <a:tc>
                  <a:txBody>
                    <a:bodyPr/>
                    <a:lstStyle/>
                    <a:p>
                      <a:pPr algn="ctr" fontAlgn="ctr"/>
                      <a:endParaRPr lang="en-GB" sz="1000" b="1" i="0" u="none" strike="noStrike" dirty="0">
                        <a:solidFill>
                          <a:srgbClr val="FFFFFF"/>
                        </a:solidFill>
                        <a:effectLst/>
                        <a:latin typeface="Times" panose="02020603050405020304" pitchFamily="18" charset="0"/>
                        <a:cs typeface="Times" panose="02020603050405020304" pitchFamily="18" charset="0"/>
                      </a:endParaRPr>
                    </a:p>
                  </a:txBody>
                  <a:tcPr marL="1602" marR="1602" marT="1602" marB="0" vert="vert270" anchor="ctr">
                    <a:lnL>
                      <a:noFill/>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800" b="1" i="0" u="none" strike="noStrike" dirty="0">
                          <a:solidFill>
                            <a:schemeClr val="tx1"/>
                          </a:solidFill>
                          <a:effectLst/>
                          <a:latin typeface="Times" panose="02020603050405020304" pitchFamily="18" charset="0"/>
                          <a:cs typeface="Times" panose="02020603050405020304" pitchFamily="18" charset="0"/>
                        </a:rPr>
                        <a:t>Water </a:t>
                      </a:r>
                    </a:p>
                  </a:txBody>
                  <a:tcPr marL="1602" marR="1602" marT="1602"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1277310"/>
                  </a:ext>
                </a:extLst>
              </a:tr>
              <a:tr h="717095">
                <a:tc>
                  <a:txBody>
                    <a:bodyPr/>
                    <a:lstStyle/>
                    <a:p>
                      <a:pPr algn="ctr" fontAlgn="ctr"/>
                      <a:endParaRPr lang="en-GB" sz="1000" b="1" i="0" u="none" strike="noStrike" dirty="0">
                        <a:solidFill>
                          <a:srgbClr val="FFFFFF"/>
                        </a:solidFill>
                        <a:effectLst/>
                        <a:latin typeface="Times" panose="02020603050405020304" pitchFamily="18" charset="0"/>
                        <a:cs typeface="Times" panose="02020603050405020304" pitchFamily="18" charset="0"/>
                      </a:endParaRPr>
                    </a:p>
                  </a:txBody>
                  <a:tcPr marL="1602" marR="1602" marT="1602" marB="0"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GB" sz="800" b="1" i="0" u="none" strike="noStrike" dirty="0">
                          <a:solidFill>
                            <a:schemeClr val="tx1"/>
                          </a:solidFill>
                          <a:effectLst/>
                          <a:latin typeface="Times" panose="02020603050405020304" pitchFamily="18" charset="0"/>
                          <a:cs typeface="Times" panose="02020603050405020304" pitchFamily="18" charset="0"/>
                        </a:rPr>
                        <a:t>Biodiversity</a:t>
                      </a: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endParaRPr lang="en-GB" sz="200" b="0" i="0" u="none" strike="noStrike" dirty="0">
                        <a:solidFill>
                          <a:srgbClr val="000000"/>
                        </a:solidFill>
                        <a:effectLst/>
                        <a:latin typeface="Calibri" panose="020F0502020204030204" pitchFamily="34" charset="0"/>
                      </a:endParaRPr>
                    </a:p>
                  </a:txBody>
                  <a:tcPr marL="1602" marR="1602" marT="1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2076570"/>
                  </a:ext>
                </a:extLst>
              </a:tr>
            </a:tbl>
          </a:graphicData>
        </a:graphic>
      </p:graphicFrame>
      <p:graphicFrame>
        <p:nvGraphicFramePr>
          <p:cNvPr id="8" name="Table 7">
            <a:extLst>
              <a:ext uri="{FF2B5EF4-FFF2-40B4-BE49-F238E27FC236}">
                <a16:creationId xmlns:a16="http://schemas.microsoft.com/office/drawing/2014/main" id="{2A6BD2BA-CEDA-4CEA-BE29-98080A03DD01}"/>
              </a:ext>
            </a:extLst>
          </p:cNvPr>
          <p:cNvGraphicFramePr>
            <a:graphicFrameLocks noGrp="1"/>
          </p:cNvGraphicFramePr>
          <p:nvPr>
            <p:extLst>
              <p:ext uri="{D42A27DB-BD31-4B8C-83A1-F6EECF244321}">
                <p14:modId xmlns:p14="http://schemas.microsoft.com/office/powerpoint/2010/main" val="1943311572"/>
              </p:ext>
            </p:extLst>
          </p:nvPr>
        </p:nvGraphicFramePr>
        <p:xfrm>
          <a:off x="10160176" y="2456121"/>
          <a:ext cx="1769555" cy="1321065"/>
        </p:xfrm>
        <a:graphic>
          <a:graphicData uri="http://schemas.openxmlformats.org/drawingml/2006/table">
            <a:tbl>
              <a:tblPr/>
              <a:tblGrid>
                <a:gridCol w="413083">
                  <a:extLst>
                    <a:ext uri="{9D8B030D-6E8A-4147-A177-3AD203B41FA5}">
                      <a16:colId xmlns:a16="http://schemas.microsoft.com/office/drawing/2014/main" val="2041687825"/>
                    </a:ext>
                  </a:extLst>
                </a:gridCol>
                <a:gridCol w="1356472">
                  <a:extLst>
                    <a:ext uri="{9D8B030D-6E8A-4147-A177-3AD203B41FA5}">
                      <a16:colId xmlns:a16="http://schemas.microsoft.com/office/drawing/2014/main" val="2512098916"/>
                    </a:ext>
                  </a:extLst>
                </a:gridCol>
              </a:tblGrid>
              <a:tr h="267481">
                <a:tc>
                  <a:txBody>
                    <a:bodyPr/>
                    <a:lstStyle/>
                    <a:p>
                      <a:pPr algn="ctr" fontAlgn="ctr"/>
                      <a:r>
                        <a:rPr lang="en-GB" sz="1000" b="1" i="0" u="none" strike="noStrike" dirty="0">
                          <a:solidFill>
                            <a:srgbClr val="000000"/>
                          </a:solidFill>
                          <a:effectLst/>
                          <a:latin typeface="Times New Roman" panose="02020603050405020304" pitchFamily="18" charset="0"/>
                          <a:cs typeface="Times New Roman" panose="02020603050405020304" pitchFamily="18" charset="0"/>
                        </a:rPr>
                        <a:t>Key</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2089485"/>
                  </a:ext>
                </a:extLst>
              </a:tr>
              <a:tr h="423533">
                <a:tc>
                  <a:txBody>
                    <a:bodyPr/>
                    <a:lstStyle/>
                    <a:p>
                      <a:pPr algn="ctr" fontAlgn="ctr"/>
                      <a:r>
                        <a:rPr lang="en-GB"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000" b="0" i="0" u="none" strike="noStrike" dirty="0">
                          <a:solidFill>
                            <a:srgbClr val="000000"/>
                          </a:solidFill>
                          <a:effectLst/>
                          <a:latin typeface="Times New Roman" panose="02020603050405020304" pitchFamily="18" charset="0"/>
                          <a:cs typeface="Times New Roman" panose="02020603050405020304" pitchFamily="18" charset="0"/>
                        </a:rPr>
                        <a:t>Environmental Key Performance Indicator</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4553058"/>
                  </a:ext>
                </a:extLst>
              </a:tr>
              <a:tr h="353654">
                <a:tc>
                  <a:txBody>
                    <a:bodyPr/>
                    <a:lstStyle/>
                    <a:p>
                      <a:pPr algn="ctr" fontAlgn="ctr"/>
                      <a:r>
                        <a:rPr lang="en-GB"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E00"/>
                    </a:solidFill>
                  </a:tcPr>
                </a:tc>
                <a:tc>
                  <a:txBody>
                    <a:bodyPr/>
                    <a:lstStyle/>
                    <a:p>
                      <a:pPr algn="ctr" fontAlgn="ctr"/>
                      <a:r>
                        <a:rPr lang="en-GB" sz="1000" b="0" i="0" u="none" strike="noStrike" dirty="0">
                          <a:solidFill>
                            <a:srgbClr val="000000"/>
                          </a:solidFill>
                          <a:effectLst/>
                          <a:latin typeface="Times New Roman" panose="02020603050405020304" pitchFamily="18" charset="0"/>
                          <a:cs typeface="Times New Roman" panose="02020603050405020304" pitchFamily="18" charset="0"/>
                        </a:rPr>
                        <a:t>Environmental Objective / Vision</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3923775"/>
                  </a:ext>
                </a:extLst>
              </a:tr>
              <a:tr h="276397">
                <a:tc>
                  <a:txBody>
                    <a:bodyPr/>
                    <a:lstStyle/>
                    <a:p>
                      <a:pPr algn="ctr" fontAlgn="ctr"/>
                      <a:r>
                        <a:rPr lang="en-GB" sz="10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000" b="0" i="0" u="none" strike="noStrike" dirty="0">
                          <a:solidFill>
                            <a:srgbClr val="000000"/>
                          </a:solidFill>
                          <a:effectLst/>
                          <a:latin typeface="Times New Roman" panose="02020603050405020304" pitchFamily="18" charset="0"/>
                          <a:cs typeface="Times New Roman" panose="02020603050405020304" pitchFamily="18" charset="0"/>
                        </a:rPr>
                        <a:t>Not Referenced</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971128"/>
                  </a:ext>
                </a:extLst>
              </a:tr>
            </a:tbl>
          </a:graphicData>
        </a:graphic>
      </p:graphicFrame>
      <p:sp>
        <p:nvSpPr>
          <p:cNvPr id="9" name="TextBox 8">
            <a:extLst>
              <a:ext uri="{FF2B5EF4-FFF2-40B4-BE49-F238E27FC236}">
                <a16:creationId xmlns:a16="http://schemas.microsoft.com/office/drawing/2014/main" id="{35C7EF84-598C-4419-A9FC-82F773093ADC}"/>
              </a:ext>
            </a:extLst>
          </p:cNvPr>
          <p:cNvSpPr txBox="1"/>
          <p:nvPr/>
        </p:nvSpPr>
        <p:spPr>
          <a:xfrm>
            <a:off x="10128619" y="3904778"/>
            <a:ext cx="1801112" cy="2800767"/>
          </a:xfrm>
          <a:prstGeom prst="rect">
            <a:avLst/>
          </a:prstGeom>
          <a:noFill/>
          <a:ln>
            <a:solidFill>
              <a:schemeClr val="tx1">
                <a:lumMod val="65000"/>
                <a:lumOff val="3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Most Prevalent Sustainability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Energy (</a:t>
            </a:r>
            <a:r>
              <a:rPr lang="en-GB" sz="1100" dirty="0">
                <a:solidFill>
                  <a:prstClr val="black"/>
                </a:solidFill>
                <a:latin typeface="Times New Roman" panose="02020603050405020304" pitchFamily="18" charset="0"/>
                <a:cs typeface="Times New Roman" panose="02020603050405020304" pitchFamily="18" charset="0"/>
              </a:rPr>
              <a:t>67</a:t>
            </a: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lvl="0" indent="-285750">
              <a:buFont typeface="Arial" panose="020B0604020202020204" pitchFamily="34" charset="0"/>
              <a:buChar char="•"/>
            </a:pPr>
            <a:r>
              <a:rPr lang="en-GB" sz="1100" dirty="0">
                <a:solidFill>
                  <a:prstClr val="black"/>
                </a:solidFill>
                <a:latin typeface="Times New Roman" panose="02020603050405020304" pitchFamily="18" charset="0"/>
                <a:cs typeface="Times New Roman" panose="02020603050405020304" pitchFamily="18" charset="0"/>
              </a:rPr>
              <a:t>Materials &amp; Waste (67%)</a:t>
            </a:r>
            <a:br>
              <a:rPr lang="en-GB" sz="1100" dirty="0">
                <a:solidFill>
                  <a:prstClr val="black"/>
                </a:solidFill>
                <a:latin typeface="Times New Roman" panose="02020603050405020304" pitchFamily="18" charset="0"/>
                <a:cs typeface="Times New Roman" panose="02020603050405020304" pitchFamily="18" charset="0"/>
              </a:rPr>
            </a:br>
            <a:endPar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Carbon (57%)</a:t>
            </a:r>
            <a:b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GB" sz="1100" dirty="0">
                <a:solidFill>
                  <a:prstClr val="black"/>
                </a:solidFill>
                <a:latin typeface="Times New Roman" panose="02020603050405020304" pitchFamily="18" charset="0"/>
                <a:cs typeface="Times New Roman" panose="02020603050405020304" pitchFamily="18" charset="0"/>
              </a:rPr>
              <a:t>Transport (43%) </a:t>
            </a:r>
            <a:br>
              <a:rPr lang="en-GB" sz="1100" dirty="0">
                <a:solidFill>
                  <a:prstClr val="black"/>
                </a:solidFill>
                <a:latin typeface="Times New Roman" panose="02020603050405020304" pitchFamily="18" charset="0"/>
                <a:cs typeface="Times New Roman" panose="02020603050405020304" pitchFamily="18" charset="0"/>
              </a:rPr>
            </a:br>
            <a:endParaRPr lang="en-GB" sz="1100" dirty="0">
              <a:solidFill>
                <a:prstClr val="black"/>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100" dirty="0">
                <a:solidFill>
                  <a:prstClr val="black"/>
                </a:solidFill>
                <a:latin typeface="Times New Roman" panose="02020603050405020304" pitchFamily="18" charset="0"/>
                <a:cs typeface="Times New Roman" panose="02020603050405020304" pitchFamily="18" charset="0"/>
              </a:rPr>
              <a:t>Supply Chain (33%)</a:t>
            </a:r>
          </a:p>
          <a:p>
            <a:pPr lvl="0"/>
            <a:endParaRPr lang="en-GB" sz="110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100" dirty="0">
                <a:solidFill>
                  <a:prstClr val="black"/>
                </a:solidFill>
                <a:latin typeface="Times New Roman" panose="02020603050405020304" pitchFamily="18" charset="0"/>
                <a:cs typeface="Times New Roman" panose="02020603050405020304" pitchFamily="18" charset="0"/>
              </a:rPr>
              <a:t>Water </a:t>
            </a: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Biodiversity (11%)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159077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Relevant existing rating schemes </a:t>
            </a:r>
            <a:br>
              <a:rPr lang="en-GB" dirty="0"/>
            </a:br>
            <a:r>
              <a:rPr lang="en-GB" dirty="0"/>
              <a:t>and standards</a:t>
            </a:r>
          </a:p>
          <a:p>
            <a:endParaRPr lang="en-GB" dirty="0"/>
          </a:p>
        </p:txBody>
      </p:sp>
      <p:sp>
        <p:nvSpPr>
          <p:cNvPr id="5" name="Text Placeholder 12">
            <a:extLst>
              <a:ext uri="{FF2B5EF4-FFF2-40B4-BE49-F238E27FC236}">
                <a16:creationId xmlns:a16="http://schemas.microsoft.com/office/drawing/2014/main" id="{B27721F5-176E-4E6C-9A5A-29C4F583041B}"/>
              </a:ext>
            </a:extLst>
          </p:cNvPr>
          <p:cNvSpPr txBox="1">
            <a:spLocks/>
          </p:cNvSpPr>
          <p:nvPr/>
        </p:nvSpPr>
        <p:spPr>
          <a:xfrm>
            <a:off x="529696" y="1133020"/>
            <a:ext cx="11051925" cy="53039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2880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648000" indent="-1800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200" dirty="0">
                <a:latin typeface="Century Gothic" panose="020B0502020202020204" pitchFamily="34" charset="0"/>
                <a:cs typeface="Times New Roman"/>
              </a:rPr>
              <a:t>The table below presents a sample of sustainability assessment tools and implementation models that were reviewed to inform scoping the Studio Sustainability Standard. The assessment tools and implementation models have been categorised according to their governance model typology. </a:t>
            </a:r>
            <a:endParaRPr lang="en-GB" sz="1200" dirty="0">
              <a:highlight>
                <a:srgbClr val="FFFF00"/>
              </a:highlight>
              <a:latin typeface="Century Gothic" panose="020B0502020202020204" pitchFamily="34" charset="0"/>
              <a:cs typeface="Times New Roman" panose="02020603050405020304" pitchFamily="18" charset="0"/>
            </a:endParaRPr>
          </a:p>
        </p:txBody>
      </p:sp>
      <p:graphicFrame>
        <p:nvGraphicFramePr>
          <p:cNvPr id="6" name="Table 4">
            <a:extLst>
              <a:ext uri="{FF2B5EF4-FFF2-40B4-BE49-F238E27FC236}">
                <a16:creationId xmlns:a16="http://schemas.microsoft.com/office/drawing/2014/main" id="{8B4E036F-FE2C-418B-923E-11D4DE888E2B}"/>
              </a:ext>
            </a:extLst>
          </p:cNvPr>
          <p:cNvGraphicFramePr>
            <a:graphicFrameLocks noGrp="1"/>
          </p:cNvGraphicFramePr>
          <p:nvPr>
            <p:extLst>
              <p:ext uri="{D42A27DB-BD31-4B8C-83A1-F6EECF244321}">
                <p14:modId xmlns:p14="http://schemas.microsoft.com/office/powerpoint/2010/main" val="285193692"/>
              </p:ext>
            </p:extLst>
          </p:nvPr>
        </p:nvGraphicFramePr>
        <p:xfrm>
          <a:off x="529696" y="1722474"/>
          <a:ext cx="11051925" cy="4157332"/>
        </p:xfrm>
        <a:graphic>
          <a:graphicData uri="http://schemas.openxmlformats.org/drawingml/2006/table">
            <a:tbl>
              <a:tblPr firstRow="1" bandRow="1">
                <a:tableStyleId>{18603FDC-E32A-4AB5-989C-0864C3EAD2B8}</a:tableStyleId>
              </a:tblPr>
              <a:tblGrid>
                <a:gridCol w="2140533">
                  <a:extLst>
                    <a:ext uri="{9D8B030D-6E8A-4147-A177-3AD203B41FA5}">
                      <a16:colId xmlns:a16="http://schemas.microsoft.com/office/drawing/2014/main" val="1534608611"/>
                    </a:ext>
                  </a:extLst>
                </a:gridCol>
                <a:gridCol w="3467472">
                  <a:extLst>
                    <a:ext uri="{9D8B030D-6E8A-4147-A177-3AD203B41FA5}">
                      <a16:colId xmlns:a16="http://schemas.microsoft.com/office/drawing/2014/main" val="3483831270"/>
                    </a:ext>
                  </a:extLst>
                </a:gridCol>
                <a:gridCol w="2127308">
                  <a:extLst>
                    <a:ext uri="{9D8B030D-6E8A-4147-A177-3AD203B41FA5}">
                      <a16:colId xmlns:a16="http://schemas.microsoft.com/office/drawing/2014/main" val="2908124832"/>
                    </a:ext>
                  </a:extLst>
                </a:gridCol>
                <a:gridCol w="3316612">
                  <a:extLst>
                    <a:ext uri="{9D8B030D-6E8A-4147-A177-3AD203B41FA5}">
                      <a16:colId xmlns:a16="http://schemas.microsoft.com/office/drawing/2014/main" val="1755251153"/>
                    </a:ext>
                  </a:extLst>
                </a:gridCol>
              </a:tblGrid>
              <a:tr h="515255">
                <a:tc>
                  <a:txBody>
                    <a:bodyPr/>
                    <a:lstStyle/>
                    <a:p>
                      <a:r>
                        <a:rPr lang="en-GB" sz="1200" b="1" dirty="0">
                          <a:latin typeface="Century Gothic" panose="020B0502020202020204" pitchFamily="34" charset="0"/>
                        </a:rPr>
                        <a:t>Rating Scheme Model</a:t>
                      </a:r>
                      <a:endParaRPr lang="en-GB" sz="1200" b="1" dirty="0">
                        <a:solidFill>
                          <a:schemeClr val="tx1"/>
                        </a:solidFill>
                        <a:latin typeface="Century Gothic" panose="020B0502020202020204" pitchFamily="34" charset="0"/>
                      </a:endParaRPr>
                    </a:p>
                  </a:txBody>
                  <a:tcPr/>
                </a:tc>
                <a:tc>
                  <a:txBody>
                    <a:bodyPr/>
                    <a:lstStyle/>
                    <a:p>
                      <a:r>
                        <a:rPr lang="en-GB" sz="1200">
                          <a:latin typeface="Century Gothic" panose="020B0502020202020204" pitchFamily="34" charset="0"/>
                        </a:rPr>
                        <a:t>Examples</a:t>
                      </a:r>
                      <a:endParaRPr lang="en-GB" sz="1200" dirty="0">
                        <a:solidFill>
                          <a:schemeClr val="tx1"/>
                        </a:solidFill>
                        <a:latin typeface="Century Gothic" panose="020B0502020202020204" pitchFamily="34" charset="0"/>
                      </a:endParaRPr>
                    </a:p>
                  </a:txBody>
                  <a:tcPr/>
                </a:tc>
                <a:tc>
                  <a:txBody>
                    <a:bodyPr/>
                    <a:lstStyle/>
                    <a:p>
                      <a:r>
                        <a:rPr lang="en-GB" sz="1200">
                          <a:latin typeface="Century Gothic" panose="020B0502020202020204" pitchFamily="34" charset="0"/>
                        </a:rPr>
                        <a:t>Rating Scheme Model</a:t>
                      </a:r>
                      <a:endParaRPr lang="en-GB" sz="1200" dirty="0">
                        <a:solidFill>
                          <a:schemeClr val="tx1"/>
                        </a:solidFill>
                        <a:latin typeface="Century Gothic" panose="020B0502020202020204" pitchFamily="34" charset="0"/>
                      </a:endParaRPr>
                    </a:p>
                  </a:txBody>
                  <a:tcPr/>
                </a:tc>
                <a:tc>
                  <a:txBody>
                    <a:bodyPr/>
                    <a:lstStyle/>
                    <a:p>
                      <a:r>
                        <a:rPr lang="en-GB" sz="1200" dirty="0">
                          <a:latin typeface="Century Gothic" panose="020B0502020202020204" pitchFamily="34" charset="0"/>
                        </a:rPr>
                        <a:t>Examples</a:t>
                      </a:r>
                      <a:endParaRPr lang="en-GB" sz="1200" dirty="0">
                        <a:solidFill>
                          <a:schemeClr val="tx1"/>
                        </a:solidFill>
                        <a:latin typeface="Century Gothic" panose="020B0502020202020204" pitchFamily="34" charset="0"/>
                      </a:endParaRPr>
                    </a:p>
                  </a:txBody>
                  <a:tcPr/>
                </a:tc>
                <a:extLst>
                  <a:ext uri="{0D108BD9-81ED-4DB2-BD59-A6C34878D82A}">
                    <a16:rowId xmlns:a16="http://schemas.microsoft.com/office/drawing/2014/main" val="3342150605"/>
                  </a:ext>
                </a:extLst>
              </a:tr>
              <a:tr h="825820">
                <a:tc rowSpan="2">
                  <a:txBody>
                    <a:bodyPr/>
                    <a:lstStyle/>
                    <a:p>
                      <a:pPr lvl="0">
                        <a:buNone/>
                      </a:pPr>
                      <a:r>
                        <a:rPr lang="en-GB" sz="1200" b="1" u="none" strike="noStrike" noProof="0" dirty="0">
                          <a:latin typeface="Century Gothic" panose="020B0502020202020204" pitchFamily="34" charset="0"/>
                        </a:rPr>
                        <a:t>Rating Schemes</a:t>
                      </a:r>
                      <a:endParaRPr lang="en-US" sz="1200" b="1" dirty="0">
                        <a:latin typeface="Century Gothic" panose="020B0502020202020204" pitchFamily="34" charset="0"/>
                      </a:endParaRPr>
                    </a:p>
                    <a:p>
                      <a:pPr lvl="0">
                        <a:buNone/>
                      </a:pPr>
                      <a:endParaRPr lang="en-GB" sz="1200" b="1" dirty="0">
                        <a:latin typeface="Century Gothic" panose="020B0502020202020204" pitchFamily="34" charset="0"/>
                      </a:endParaRPr>
                    </a:p>
                  </a:txBody>
                  <a:tcPr/>
                </a:tc>
                <a:tc rowSpan="2">
                  <a:txBody>
                    <a:bodyPr/>
                    <a:lstStyle/>
                    <a:p>
                      <a:pPr lvl="0">
                        <a:buNone/>
                      </a:pPr>
                      <a:r>
                        <a:rPr lang="en-GB" sz="1100" u="none" strike="noStrike" noProof="0" dirty="0">
                          <a:latin typeface="Century Gothic" panose="020B0502020202020204" pitchFamily="34" charset="0"/>
                        </a:rPr>
                        <a:t>BREEAM</a:t>
                      </a:r>
                      <a:endParaRPr lang="en-US" sz="1100" u="none" strike="noStrike" noProof="0" dirty="0">
                        <a:latin typeface="Century Gothic" panose="020B0502020202020204" pitchFamily="34" charset="0"/>
                      </a:endParaRPr>
                    </a:p>
                    <a:p>
                      <a:pPr lvl="0">
                        <a:buNone/>
                      </a:pPr>
                      <a:r>
                        <a:rPr lang="en-GB" sz="1100" u="none" strike="noStrike" noProof="0" dirty="0">
                          <a:latin typeface="Century Gothic" panose="020B0502020202020204" pitchFamily="34" charset="0"/>
                        </a:rPr>
                        <a:t>CEEQUAL</a:t>
                      </a:r>
                      <a:endParaRPr lang="en-US" sz="1100" u="none" strike="noStrike" noProof="0" dirty="0">
                        <a:latin typeface="Century Gothic" panose="020B0502020202020204" pitchFamily="34" charset="0"/>
                      </a:endParaRPr>
                    </a:p>
                    <a:p>
                      <a:pPr lvl="0">
                        <a:buNone/>
                      </a:pPr>
                      <a:r>
                        <a:rPr lang="en-GB" sz="1100" u="none" strike="noStrike" noProof="0" dirty="0">
                          <a:latin typeface="Century Gothic" panose="020B0502020202020204" pitchFamily="34" charset="0"/>
                        </a:rPr>
                        <a:t>DGNB</a:t>
                      </a:r>
                      <a:endParaRPr lang="en-US" sz="1100" u="none" strike="noStrike" noProof="0" dirty="0">
                        <a:latin typeface="Century Gothic" panose="020B0502020202020204" pitchFamily="34" charset="0"/>
                      </a:endParaRPr>
                    </a:p>
                    <a:p>
                      <a:pPr lvl="0">
                        <a:buNone/>
                      </a:pPr>
                      <a:r>
                        <a:rPr lang="en-GB" sz="1100" u="none" strike="noStrike" noProof="0" dirty="0">
                          <a:latin typeface="Century Gothic" panose="020B0502020202020204" pitchFamily="34" charset="0"/>
                        </a:rPr>
                        <a:t>Envision</a:t>
                      </a:r>
                      <a:endParaRPr lang="en-US" sz="1100" u="none" strike="noStrike" noProof="0" dirty="0">
                        <a:latin typeface="Century Gothic" panose="020B0502020202020204" pitchFamily="34" charset="0"/>
                      </a:endParaRPr>
                    </a:p>
                    <a:p>
                      <a:pPr lvl="0">
                        <a:buNone/>
                      </a:pPr>
                      <a:r>
                        <a:rPr lang="en-GB" sz="1100" u="none" strike="noStrike" noProof="0" dirty="0">
                          <a:latin typeface="Century Gothic" panose="020B0502020202020204" pitchFamily="34" charset="0"/>
                        </a:rPr>
                        <a:t>Green Star</a:t>
                      </a:r>
                      <a:endParaRPr lang="en-US" sz="1100" u="none" strike="noStrike" noProof="0" dirty="0">
                        <a:latin typeface="Century Gothic" panose="020B0502020202020204" pitchFamily="34" charset="0"/>
                      </a:endParaRPr>
                    </a:p>
                    <a:p>
                      <a:pPr lvl="0">
                        <a:buNone/>
                      </a:pPr>
                      <a:r>
                        <a:rPr lang="en-GB" sz="1100" u="none" strike="noStrike" noProof="0" dirty="0">
                          <a:latin typeface="Century Gothic" panose="020B0502020202020204" pitchFamily="34" charset="0"/>
                        </a:rPr>
                        <a:t>GRESB</a:t>
                      </a:r>
                      <a:endParaRPr lang="en-US" sz="1100" u="none" strike="noStrike" noProof="0" dirty="0">
                        <a:latin typeface="Century Gothic" panose="020B0502020202020204" pitchFamily="34" charset="0"/>
                      </a:endParaRPr>
                    </a:p>
                    <a:p>
                      <a:pPr lvl="0">
                        <a:buNone/>
                      </a:pPr>
                      <a:r>
                        <a:rPr lang="en-GB" sz="1100" u="none" strike="noStrike" noProof="0" dirty="0">
                          <a:latin typeface="Century Gothic" panose="020B0502020202020204" pitchFamily="34" charset="0"/>
                        </a:rPr>
                        <a:t>LEED</a:t>
                      </a:r>
                      <a:endParaRPr lang="en-US" sz="1100" u="none" strike="noStrike" noProof="0" dirty="0">
                        <a:latin typeface="Century Gothic" panose="020B0502020202020204" pitchFamily="34" charset="0"/>
                      </a:endParaRPr>
                    </a:p>
                    <a:p>
                      <a:pPr lvl="0">
                        <a:buNone/>
                      </a:pPr>
                      <a:r>
                        <a:rPr lang="en-GB" sz="1100" u="none" strike="noStrike" noProof="0" dirty="0">
                          <a:latin typeface="Century Gothic" panose="020B0502020202020204" pitchFamily="34" charset="0"/>
                        </a:rPr>
                        <a:t>Living Building Challenge</a:t>
                      </a:r>
                      <a:endParaRPr lang="en-GB" sz="1100" dirty="0">
                        <a:latin typeface="Century Gothic" panose="020B0502020202020204" pitchFamily="34" charset="0"/>
                      </a:endParaRPr>
                    </a:p>
                  </a:txBody>
                  <a:tcPr/>
                </a:tc>
                <a:tc>
                  <a:txBody>
                    <a:bodyPr/>
                    <a:lstStyle/>
                    <a:p>
                      <a:r>
                        <a:rPr lang="en-GB" sz="1100" dirty="0">
                          <a:latin typeface="Century Gothic" panose="020B0502020202020204" pitchFamily="34" charset="0"/>
                        </a:rPr>
                        <a:t>Guidance / Principles</a:t>
                      </a:r>
                    </a:p>
                  </a:txBody>
                  <a:tcPr/>
                </a:tc>
                <a:tc>
                  <a:txBody>
                    <a:bodyPr/>
                    <a:lstStyle/>
                    <a:p>
                      <a:r>
                        <a:rPr lang="en-GB" sz="1100" dirty="0">
                          <a:latin typeface="Century Gothic" panose="020B0502020202020204" pitchFamily="34" charset="0"/>
                        </a:rPr>
                        <a:t>Buying Green Handbook</a:t>
                      </a:r>
                    </a:p>
                    <a:p>
                      <a:r>
                        <a:rPr lang="en-GB" sz="1100" dirty="0">
                          <a:latin typeface="Century Gothic" panose="020B0502020202020204" pitchFamily="34" charset="0"/>
                        </a:rPr>
                        <a:t>ISPE Sustainability Handbook</a:t>
                      </a:r>
                    </a:p>
                    <a:p>
                      <a:r>
                        <a:rPr lang="en-GB" sz="1100" dirty="0">
                          <a:latin typeface="Century Gothic" panose="020B0502020202020204" pitchFamily="34" charset="0"/>
                        </a:rPr>
                        <a:t>Wild West End Value Matrix</a:t>
                      </a:r>
                    </a:p>
                  </a:txBody>
                  <a:tcPr/>
                </a:tc>
                <a:extLst>
                  <a:ext uri="{0D108BD9-81ED-4DB2-BD59-A6C34878D82A}">
                    <a16:rowId xmlns:a16="http://schemas.microsoft.com/office/drawing/2014/main" val="2573448900"/>
                  </a:ext>
                </a:extLst>
              </a:tr>
              <a:tr h="1164617">
                <a:tc vMerge="1">
                  <a:txBody>
                    <a:bodyPr/>
                    <a:lstStyle/>
                    <a:p>
                      <a:endParaRPr lang="en-US"/>
                    </a:p>
                  </a:txBody>
                  <a:tcPr>
                    <a:solidFill>
                      <a:schemeClr val="bg1">
                        <a:lumMod val="95000"/>
                      </a:schemeClr>
                    </a:solidFill>
                  </a:tcPr>
                </a:tc>
                <a:tc vMerge="1">
                  <a:txBody>
                    <a:bodyPr/>
                    <a:lstStyle/>
                    <a:p>
                      <a:endParaRPr lang="en-US"/>
                    </a:p>
                  </a:txBody>
                  <a:tcPr>
                    <a:solidFill>
                      <a:schemeClr val="bg1">
                        <a:lumMod val="95000"/>
                      </a:schemeClr>
                    </a:solidFill>
                  </a:tcPr>
                </a:tc>
                <a:tc>
                  <a:txBody>
                    <a:bodyPr/>
                    <a:lstStyle/>
                    <a:p>
                      <a:r>
                        <a:rPr lang="en-GB" sz="1100" dirty="0">
                          <a:latin typeface="Century Gothic" panose="020B0502020202020204" pitchFamily="34" charset="0"/>
                        </a:rPr>
                        <a:t>Awards</a:t>
                      </a:r>
                    </a:p>
                  </a:txBody>
                  <a:tcPr/>
                </a:tc>
                <a:tc>
                  <a:txBody>
                    <a:bodyPr/>
                    <a:lstStyle/>
                    <a:p>
                      <a:r>
                        <a:rPr lang="en-GB" sz="1100" dirty="0">
                          <a:latin typeface="Century Gothic" panose="020B0502020202020204" pitchFamily="34" charset="0"/>
                        </a:rPr>
                        <a:t>Considerate Constructors Scheme National Awards</a:t>
                      </a:r>
                    </a:p>
                    <a:p>
                      <a:r>
                        <a:rPr lang="en-GB" sz="1100" dirty="0">
                          <a:latin typeface="Century Gothic" panose="020B0502020202020204" pitchFamily="34" charset="0"/>
                        </a:rPr>
                        <a:t>IEMA Sustainability Awards</a:t>
                      </a:r>
                    </a:p>
                  </a:txBody>
                  <a:tcPr/>
                </a:tc>
                <a:extLst>
                  <a:ext uri="{0D108BD9-81ED-4DB2-BD59-A6C34878D82A}">
                    <a16:rowId xmlns:a16="http://schemas.microsoft.com/office/drawing/2014/main" val="2935949852"/>
                  </a:ext>
                </a:extLst>
              </a:tr>
              <a:tr h="825820">
                <a:tc>
                  <a:txBody>
                    <a:bodyPr/>
                    <a:lstStyle/>
                    <a:p>
                      <a:pPr lvl="0">
                        <a:buNone/>
                      </a:pPr>
                      <a:r>
                        <a:rPr lang="en-GB" sz="1200" b="1" u="none" strike="noStrike" noProof="0" dirty="0">
                          <a:latin typeface="Century Gothic" panose="020B0502020202020204" pitchFamily="34" charset="0"/>
                        </a:rPr>
                        <a:t>Certification Standard</a:t>
                      </a:r>
                      <a:endParaRPr lang="en-US" sz="1200" b="1" dirty="0">
                        <a:latin typeface="Century Gothic" panose="020B0502020202020204" pitchFamily="34" charset="0"/>
                      </a:endParaRPr>
                    </a:p>
                  </a:txBody>
                  <a:tcPr/>
                </a:tc>
                <a:tc>
                  <a:txBody>
                    <a:bodyPr/>
                    <a:lstStyle/>
                    <a:p>
                      <a:pPr lvl="0">
                        <a:buNone/>
                      </a:pPr>
                      <a:r>
                        <a:rPr lang="en-GB" sz="1100" u="none" strike="noStrike" noProof="0" dirty="0">
                          <a:latin typeface="Century Gothic" panose="020B0502020202020204" pitchFamily="34" charset="0"/>
                        </a:rPr>
                        <a:t>ISO 14001: 2015</a:t>
                      </a:r>
                      <a:endParaRPr lang="en-US" sz="1100" u="none" strike="noStrike" noProof="0" dirty="0">
                        <a:latin typeface="Century Gothic" panose="020B0502020202020204" pitchFamily="34" charset="0"/>
                      </a:endParaRPr>
                    </a:p>
                    <a:p>
                      <a:pPr lvl="0">
                        <a:buNone/>
                      </a:pPr>
                      <a:r>
                        <a:rPr lang="en-GB" sz="1100" u="none" strike="noStrike" noProof="0" dirty="0">
                          <a:latin typeface="Century Gothic" panose="020B0502020202020204" pitchFamily="34" charset="0"/>
                        </a:rPr>
                        <a:t>Environmental Mgt System (ISO 14001)</a:t>
                      </a:r>
                    </a:p>
                    <a:p>
                      <a:pPr lvl="0">
                        <a:buNone/>
                      </a:pPr>
                      <a:r>
                        <a:rPr lang="en-GB" sz="1100" u="none" strike="noStrike" noProof="0" dirty="0">
                          <a:latin typeface="Century Gothic" panose="020B0502020202020204" pitchFamily="34" charset="0"/>
                        </a:rPr>
                        <a:t>Sustainable Event Mgt System (ISO 20121)</a:t>
                      </a:r>
                      <a:endParaRPr lang="en-US" sz="1100" b="0" i="0" u="none" strike="noStrike" noProof="0" dirty="0">
                        <a:latin typeface="Century Gothic" panose="020B0502020202020204" pitchFamily="34" charset="0"/>
                      </a:endParaRPr>
                    </a:p>
                  </a:txBody>
                  <a:tcPr/>
                </a:tc>
                <a:tc>
                  <a:txBody>
                    <a:bodyPr/>
                    <a:lstStyle/>
                    <a:p>
                      <a:r>
                        <a:rPr lang="en-GB" sz="1100" dirty="0">
                          <a:latin typeface="Century Gothic" panose="020B0502020202020204" pitchFamily="34" charset="0"/>
                        </a:rPr>
                        <a:t>League Tables</a:t>
                      </a:r>
                    </a:p>
                  </a:txBody>
                  <a:tcPr/>
                </a:tc>
                <a:tc>
                  <a:txBody>
                    <a:bodyPr/>
                    <a:lstStyle/>
                    <a:p>
                      <a:r>
                        <a:rPr lang="en-GB" sz="1100" dirty="0">
                          <a:latin typeface="Century Gothic" panose="020B0502020202020204" pitchFamily="34" charset="0"/>
                        </a:rPr>
                        <a:t>DJSI</a:t>
                      </a:r>
                    </a:p>
                    <a:p>
                      <a:r>
                        <a:rPr lang="en-GB" sz="1100" dirty="0">
                          <a:latin typeface="Century Gothic" panose="020B0502020202020204" pitchFamily="34" charset="0"/>
                        </a:rPr>
                        <a:t>Happy Planet Index</a:t>
                      </a:r>
                    </a:p>
                    <a:p>
                      <a:r>
                        <a:rPr lang="en-GB" sz="1100" dirty="0">
                          <a:latin typeface="Century Gothic" panose="020B0502020202020204" pitchFamily="34" charset="0"/>
                        </a:rPr>
                        <a:t>People and Planet University League</a:t>
                      </a:r>
                    </a:p>
                  </a:txBody>
                  <a:tcPr/>
                </a:tc>
                <a:extLst>
                  <a:ext uri="{0D108BD9-81ED-4DB2-BD59-A6C34878D82A}">
                    <a16:rowId xmlns:a16="http://schemas.microsoft.com/office/drawing/2014/main" val="1417003300"/>
                  </a:ext>
                </a:extLst>
              </a:tr>
              <a:tr h="825820">
                <a:tc>
                  <a:txBody>
                    <a:bodyPr/>
                    <a:lstStyle/>
                    <a:p>
                      <a:r>
                        <a:rPr lang="en-GB" sz="1200" b="1" dirty="0">
                          <a:latin typeface="Century Gothic" panose="020B0502020202020204" pitchFamily="34" charset="0"/>
                        </a:rPr>
                        <a:t>Label and Scoring System</a:t>
                      </a:r>
                    </a:p>
                  </a:txBody>
                  <a:tcPr/>
                </a:tc>
                <a:tc>
                  <a:txBody>
                    <a:bodyPr/>
                    <a:lstStyle/>
                    <a:p>
                      <a:r>
                        <a:rPr lang="en-GB" sz="1100" dirty="0">
                          <a:latin typeface="Century Gothic" panose="020B0502020202020204" pitchFamily="34" charset="0"/>
                        </a:rPr>
                        <a:t>B-Corp</a:t>
                      </a:r>
                    </a:p>
                    <a:p>
                      <a:r>
                        <a:rPr lang="en-GB" sz="1100" dirty="0">
                          <a:latin typeface="Century Gothic" panose="020B0502020202020204" pitchFamily="34" charset="0"/>
                        </a:rPr>
                        <a:t>Considerate Constructors Scheme</a:t>
                      </a:r>
                    </a:p>
                    <a:p>
                      <a:r>
                        <a:rPr lang="en-GB" sz="1100" dirty="0">
                          <a:latin typeface="Century Gothic" panose="020B0502020202020204" pitchFamily="34" charset="0"/>
                        </a:rPr>
                        <a:t>Green SEAL Award</a:t>
                      </a:r>
                    </a:p>
                  </a:txBody>
                  <a:tcPr/>
                </a:tc>
                <a:tc>
                  <a:txBody>
                    <a:bodyPr/>
                    <a:lstStyle/>
                    <a:p>
                      <a:r>
                        <a:rPr lang="en-GB" sz="1100" dirty="0">
                          <a:latin typeface="Century Gothic" panose="020B0502020202020204" pitchFamily="34" charset="0"/>
                        </a:rPr>
                        <a:t>Self-appraisal and reporting</a:t>
                      </a:r>
                    </a:p>
                  </a:txBody>
                  <a:tcPr/>
                </a:tc>
                <a:tc>
                  <a:txBody>
                    <a:bodyPr/>
                    <a:lstStyle/>
                    <a:p>
                      <a:r>
                        <a:rPr lang="en-GB" sz="1100" dirty="0">
                          <a:latin typeface="Century Gothic" panose="020B0502020202020204" pitchFamily="34" charset="0"/>
                        </a:rPr>
                        <a:t>SPeAR</a:t>
                      </a:r>
                    </a:p>
                    <a:p>
                      <a:pPr lvl="0">
                        <a:buNone/>
                      </a:pPr>
                      <a:r>
                        <a:rPr lang="en-GB" sz="1100" dirty="0">
                          <a:latin typeface="Century Gothic" panose="020B0502020202020204" pitchFamily="34" charset="0"/>
                        </a:rPr>
                        <a:t>Green Production Guide Toolkit</a:t>
                      </a:r>
                    </a:p>
                  </a:txBody>
                  <a:tcPr/>
                </a:tc>
                <a:extLst>
                  <a:ext uri="{0D108BD9-81ED-4DB2-BD59-A6C34878D82A}">
                    <a16:rowId xmlns:a16="http://schemas.microsoft.com/office/drawing/2014/main" val="4139029053"/>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360436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6. Stakeholder engagement</a:t>
            </a:r>
          </a:p>
        </p:txBody>
      </p:sp>
      <p:sp>
        <p:nvSpPr>
          <p:cNvPr id="4" name="Text Placeholder 3"/>
          <p:cNvSpPr>
            <a:spLocks noGrp="1"/>
          </p:cNvSpPr>
          <p:nvPr>
            <p:ph type="body" sz="quarter" idx="13"/>
          </p:nvPr>
        </p:nvSpPr>
        <p:spPr/>
        <p:txBody>
          <a:bodyPr/>
          <a:lstStyle/>
          <a:p>
            <a:pPr marL="285750" indent="-285750">
              <a:buFont typeface="Arial" panose="020B0604020202020204" pitchFamily="34" charset="0"/>
              <a:buChar char="•"/>
            </a:pPr>
            <a:r>
              <a:rPr lang="en-US" dirty="0"/>
              <a:t>The Standard has been developed in collaboration with the industry.  Studios and relevant institutions have been involved through a series of engagement activities, including interviews, workshops and review processes.</a:t>
            </a:r>
          </a:p>
          <a:p>
            <a:pPr marL="285750" indent="-285750">
              <a:buFont typeface="Arial" panose="020B0604020202020204" pitchFamily="34" charset="0"/>
              <a:buChar char="•"/>
            </a:pPr>
            <a:r>
              <a:rPr lang="en-US" dirty="0">
                <a:cs typeface="Times New Roman"/>
              </a:rPr>
              <a:t>Stakeholders have contributed to key milestones within the Standard’s development, including the materiality assessment, the format of the Standard, piloting of the draft standard to refine the key performance criteria and the governance arrangements for how the Standard is to be implemented.</a:t>
            </a:r>
          </a:p>
          <a:p>
            <a:pPr marL="285750" indent="-285750">
              <a:buFont typeface="Arial" panose="020B0604020202020204" pitchFamily="34" charset="0"/>
              <a:buChar char="•"/>
            </a:pPr>
            <a:r>
              <a:rPr lang="en-US" dirty="0">
                <a:cs typeface="Times New Roman"/>
              </a:rPr>
              <a:t>The stakeholders who have contributed to the development of the Standard are listed here.</a:t>
            </a:r>
          </a:p>
          <a:p>
            <a:endParaRPr lang="en-GB" dirty="0"/>
          </a:p>
        </p:txBody>
      </p:sp>
      <p:sp>
        <p:nvSpPr>
          <p:cNvPr id="5" name="Rectangle 4">
            <a:extLst>
              <a:ext uri="{FF2B5EF4-FFF2-40B4-BE49-F238E27FC236}">
                <a16:creationId xmlns:a16="http://schemas.microsoft.com/office/drawing/2014/main" id="{3F4F9A71-FC1E-4904-882E-8E7D32C8C0DA}"/>
              </a:ext>
            </a:extLst>
          </p:cNvPr>
          <p:cNvSpPr/>
          <p:nvPr/>
        </p:nvSpPr>
        <p:spPr>
          <a:xfrm>
            <a:off x="8019603" y="2542193"/>
            <a:ext cx="1835562" cy="378019"/>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UK Studios</a:t>
            </a:r>
          </a:p>
        </p:txBody>
      </p:sp>
      <p:sp>
        <p:nvSpPr>
          <p:cNvPr id="6" name="Rectangle 5">
            <a:extLst>
              <a:ext uri="{FF2B5EF4-FFF2-40B4-BE49-F238E27FC236}">
                <a16:creationId xmlns:a16="http://schemas.microsoft.com/office/drawing/2014/main" id="{455B56EB-8B14-4EF0-B2E4-747259432CDC}"/>
              </a:ext>
            </a:extLst>
          </p:cNvPr>
          <p:cNvSpPr/>
          <p:nvPr/>
        </p:nvSpPr>
        <p:spPr>
          <a:xfrm>
            <a:off x="9939753" y="2528592"/>
            <a:ext cx="1835562" cy="39162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US Studios</a:t>
            </a:r>
          </a:p>
        </p:txBody>
      </p:sp>
      <p:sp>
        <p:nvSpPr>
          <p:cNvPr id="7" name="Rectangle 6">
            <a:extLst>
              <a:ext uri="{FF2B5EF4-FFF2-40B4-BE49-F238E27FC236}">
                <a16:creationId xmlns:a16="http://schemas.microsoft.com/office/drawing/2014/main" id="{11C40427-8031-4472-AEF2-E579F91053A1}"/>
              </a:ext>
            </a:extLst>
          </p:cNvPr>
          <p:cNvSpPr/>
          <p:nvPr/>
        </p:nvSpPr>
        <p:spPr>
          <a:xfrm>
            <a:off x="6099453" y="2526476"/>
            <a:ext cx="1835562" cy="39162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UK Institutions</a:t>
            </a:r>
          </a:p>
        </p:txBody>
      </p:sp>
      <p:sp>
        <p:nvSpPr>
          <p:cNvPr id="8" name="Rectangle 7">
            <a:extLst>
              <a:ext uri="{FF2B5EF4-FFF2-40B4-BE49-F238E27FC236}">
                <a16:creationId xmlns:a16="http://schemas.microsoft.com/office/drawing/2014/main" id="{A04C1C55-E106-417B-915E-0BB856457BB2}"/>
              </a:ext>
            </a:extLst>
          </p:cNvPr>
          <p:cNvSpPr/>
          <p:nvPr/>
        </p:nvSpPr>
        <p:spPr>
          <a:xfrm>
            <a:off x="8019601" y="2991009"/>
            <a:ext cx="1835563" cy="391620"/>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Elstree</a:t>
            </a:r>
          </a:p>
        </p:txBody>
      </p:sp>
      <p:sp>
        <p:nvSpPr>
          <p:cNvPr id="9" name="Rectangle 8">
            <a:extLst>
              <a:ext uri="{FF2B5EF4-FFF2-40B4-BE49-F238E27FC236}">
                <a16:creationId xmlns:a16="http://schemas.microsoft.com/office/drawing/2014/main" id="{AFA94C71-A0DF-486F-B6E4-2A6D65E6E50C}"/>
              </a:ext>
            </a:extLst>
          </p:cNvPr>
          <p:cNvSpPr/>
          <p:nvPr/>
        </p:nvSpPr>
        <p:spPr>
          <a:xfrm>
            <a:off x="8019601" y="3445570"/>
            <a:ext cx="1835563" cy="391620"/>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Sky</a:t>
            </a:r>
          </a:p>
        </p:txBody>
      </p:sp>
      <p:sp>
        <p:nvSpPr>
          <p:cNvPr id="10" name="Rectangle 9">
            <a:extLst>
              <a:ext uri="{FF2B5EF4-FFF2-40B4-BE49-F238E27FC236}">
                <a16:creationId xmlns:a16="http://schemas.microsoft.com/office/drawing/2014/main" id="{7443CCAD-9A1C-4C40-B496-D9DED137A697}"/>
              </a:ext>
            </a:extLst>
          </p:cNvPr>
          <p:cNvSpPr/>
          <p:nvPr/>
        </p:nvSpPr>
        <p:spPr>
          <a:xfrm>
            <a:off x="8019601" y="3932047"/>
            <a:ext cx="1835563" cy="391620"/>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Wolf</a:t>
            </a:r>
          </a:p>
        </p:txBody>
      </p:sp>
      <p:sp>
        <p:nvSpPr>
          <p:cNvPr id="11" name="Rectangle 10">
            <a:extLst>
              <a:ext uri="{FF2B5EF4-FFF2-40B4-BE49-F238E27FC236}">
                <a16:creationId xmlns:a16="http://schemas.microsoft.com/office/drawing/2014/main" id="{F2E2A409-9F2B-406A-9EBD-0CADE8BE2DE4}"/>
              </a:ext>
            </a:extLst>
          </p:cNvPr>
          <p:cNvSpPr/>
          <p:nvPr/>
        </p:nvSpPr>
        <p:spPr>
          <a:xfrm>
            <a:off x="9939754" y="2991007"/>
            <a:ext cx="1835562" cy="39162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1200" b="1" dirty="0"/>
              <a:t>CBS (Viacom/Paramount) </a:t>
            </a:r>
          </a:p>
        </p:txBody>
      </p:sp>
      <p:sp>
        <p:nvSpPr>
          <p:cNvPr id="12" name="Rectangle 11">
            <a:extLst>
              <a:ext uri="{FF2B5EF4-FFF2-40B4-BE49-F238E27FC236}">
                <a16:creationId xmlns:a16="http://schemas.microsoft.com/office/drawing/2014/main" id="{1913D543-6E41-4B3A-B570-752654FA2D39}"/>
              </a:ext>
            </a:extLst>
          </p:cNvPr>
          <p:cNvSpPr/>
          <p:nvPr/>
        </p:nvSpPr>
        <p:spPr>
          <a:xfrm>
            <a:off x="9939753" y="3445568"/>
            <a:ext cx="1835562" cy="39162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1200" b="1" dirty="0"/>
              <a:t>Disney</a:t>
            </a:r>
          </a:p>
        </p:txBody>
      </p:sp>
      <p:sp>
        <p:nvSpPr>
          <p:cNvPr id="13" name="Rectangle 12">
            <a:extLst>
              <a:ext uri="{FF2B5EF4-FFF2-40B4-BE49-F238E27FC236}">
                <a16:creationId xmlns:a16="http://schemas.microsoft.com/office/drawing/2014/main" id="{F1095E40-140A-43D9-B7AE-DFB7B42A2059}"/>
              </a:ext>
            </a:extLst>
          </p:cNvPr>
          <p:cNvSpPr/>
          <p:nvPr/>
        </p:nvSpPr>
        <p:spPr>
          <a:xfrm>
            <a:off x="9939753" y="3932046"/>
            <a:ext cx="1835562" cy="39162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1200" b="1" dirty="0"/>
              <a:t>Fox</a:t>
            </a:r>
          </a:p>
        </p:txBody>
      </p:sp>
      <p:sp>
        <p:nvSpPr>
          <p:cNvPr id="14" name="Rectangle 13">
            <a:extLst>
              <a:ext uri="{FF2B5EF4-FFF2-40B4-BE49-F238E27FC236}">
                <a16:creationId xmlns:a16="http://schemas.microsoft.com/office/drawing/2014/main" id="{953057D3-CDFE-437A-9127-E6E8CFAFB1E6}"/>
              </a:ext>
            </a:extLst>
          </p:cNvPr>
          <p:cNvSpPr/>
          <p:nvPr/>
        </p:nvSpPr>
        <p:spPr>
          <a:xfrm>
            <a:off x="9939753" y="4418524"/>
            <a:ext cx="1835562" cy="39162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1200" b="1" dirty="0"/>
              <a:t>Netflix</a:t>
            </a:r>
          </a:p>
        </p:txBody>
      </p:sp>
      <p:sp>
        <p:nvSpPr>
          <p:cNvPr id="15" name="Rectangle 14">
            <a:extLst>
              <a:ext uri="{FF2B5EF4-FFF2-40B4-BE49-F238E27FC236}">
                <a16:creationId xmlns:a16="http://schemas.microsoft.com/office/drawing/2014/main" id="{1E03CE02-40F7-4033-975D-4DE2AB08BA7A}"/>
              </a:ext>
            </a:extLst>
          </p:cNvPr>
          <p:cNvSpPr/>
          <p:nvPr/>
        </p:nvSpPr>
        <p:spPr>
          <a:xfrm>
            <a:off x="9939753" y="4905002"/>
            <a:ext cx="1835562" cy="39162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1200" b="1" dirty="0"/>
              <a:t>Sony</a:t>
            </a:r>
          </a:p>
        </p:txBody>
      </p:sp>
      <p:sp>
        <p:nvSpPr>
          <p:cNvPr id="16" name="Rectangle 15">
            <a:extLst>
              <a:ext uri="{FF2B5EF4-FFF2-40B4-BE49-F238E27FC236}">
                <a16:creationId xmlns:a16="http://schemas.microsoft.com/office/drawing/2014/main" id="{16EF155D-F51F-43C6-8DDC-9453C94BD048}"/>
              </a:ext>
            </a:extLst>
          </p:cNvPr>
          <p:cNvSpPr/>
          <p:nvPr/>
        </p:nvSpPr>
        <p:spPr>
          <a:xfrm>
            <a:off x="6099452" y="2991008"/>
            <a:ext cx="1839015" cy="39162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1200" b="1" dirty="0"/>
              <a:t>British Film Institute</a:t>
            </a:r>
          </a:p>
        </p:txBody>
      </p:sp>
      <p:sp>
        <p:nvSpPr>
          <p:cNvPr id="17" name="Rectangle 16">
            <a:extLst>
              <a:ext uri="{FF2B5EF4-FFF2-40B4-BE49-F238E27FC236}">
                <a16:creationId xmlns:a16="http://schemas.microsoft.com/office/drawing/2014/main" id="{DA21DF96-2261-4325-BDDE-7BF0C8D51DB0}"/>
              </a:ext>
            </a:extLst>
          </p:cNvPr>
          <p:cNvSpPr/>
          <p:nvPr/>
        </p:nvSpPr>
        <p:spPr>
          <a:xfrm>
            <a:off x="6099452" y="3445568"/>
            <a:ext cx="1839015" cy="39162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1200" b="1" dirty="0"/>
              <a:t>British Film Commission</a:t>
            </a:r>
          </a:p>
        </p:txBody>
      </p:sp>
      <p:sp>
        <p:nvSpPr>
          <p:cNvPr id="18" name="Rectangle 17">
            <a:extLst>
              <a:ext uri="{FF2B5EF4-FFF2-40B4-BE49-F238E27FC236}">
                <a16:creationId xmlns:a16="http://schemas.microsoft.com/office/drawing/2014/main" id="{33F7ED09-796A-46CE-92F8-2611D3F34B58}"/>
              </a:ext>
            </a:extLst>
          </p:cNvPr>
          <p:cNvSpPr/>
          <p:nvPr/>
        </p:nvSpPr>
        <p:spPr>
          <a:xfrm>
            <a:off x="8019601" y="4418524"/>
            <a:ext cx="1835563" cy="391620"/>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Pinewood </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355224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7. Materiality Assessment</a:t>
            </a:r>
          </a:p>
          <a:p>
            <a:endParaRPr lang="en-GB" dirty="0"/>
          </a:p>
        </p:txBody>
      </p:sp>
      <p:sp>
        <p:nvSpPr>
          <p:cNvPr id="4" name="Text Placeholder 3"/>
          <p:cNvSpPr>
            <a:spLocks noGrp="1"/>
          </p:cNvSpPr>
          <p:nvPr>
            <p:ph type="body" sz="quarter" idx="13"/>
          </p:nvPr>
        </p:nvSpPr>
        <p:spPr>
          <a:xfrm>
            <a:off x="252876" y="1433317"/>
            <a:ext cx="3460571" cy="3532089"/>
          </a:xfrm>
        </p:spPr>
        <p:txBody>
          <a:bodyPr/>
          <a:lstStyle/>
          <a:p>
            <a:pPr lvl="0"/>
            <a:r>
              <a:rPr lang="en-GB" sz="1200" dirty="0">
                <a:solidFill>
                  <a:schemeClr val="tx1"/>
                </a:solidFill>
                <a:cs typeface="Times New Roman" panose="02020603050405020304" pitchFamily="18" charset="0"/>
              </a:rPr>
              <a:t>To inform the development of the Standard, a materiality assessment was conducted, based on outcomes of interviews and the literature review. </a:t>
            </a:r>
          </a:p>
          <a:p>
            <a:pPr lvl="0"/>
            <a:endParaRPr lang="en-GB" sz="1200" dirty="0">
              <a:solidFill>
                <a:schemeClr val="tx1"/>
              </a:solidFill>
              <a:cs typeface="Times New Roman" panose="02020603050405020304" pitchFamily="18" charset="0"/>
            </a:endParaRPr>
          </a:p>
          <a:p>
            <a:pPr lvl="0"/>
            <a:r>
              <a:rPr lang="en-GB" sz="1200" dirty="0">
                <a:solidFill>
                  <a:schemeClr val="tx1"/>
                </a:solidFill>
                <a:cs typeface="Times New Roman" panose="02020603050405020304" pitchFamily="18" charset="0"/>
              </a:rPr>
              <a:t>The exercise involved an indicative mapping of a typical studio’s significance of impact and scope of influence by key sustainability topic. </a:t>
            </a:r>
          </a:p>
          <a:p>
            <a:pPr lvl="0"/>
            <a:endParaRPr lang="en-GB" sz="1200" dirty="0">
              <a:solidFill>
                <a:schemeClr val="tx1"/>
              </a:solidFill>
              <a:cs typeface="Times New Roman" panose="02020603050405020304" pitchFamily="18" charset="0"/>
            </a:endParaRPr>
          </a:p>
          <a:p>
            <a:pPr lvl="0"/>
            <a:r>
              <a:rPr lang="en-GB" sz="1200" dirty="0">
                <a:solidFill>
                  <a:schemeClr val="tx1"/>
                </a:solidFill>
                <a:cs typeface="Times New Roman" panose="02020603050405020304" pitchFamily="18" charset="0"/>
              </a:rPr>
              <a:t>The diagram presents the outcomes of the materiality assessment.  This has informed development of the Standard.  This exercise will be reviewed at regular intervals</a:t>
            </a:r>
            <a:r>
              <a:rPr lang="en-GB" dirty="0">
                <a:solidFill>
                  <a:schemeClr val="tx1"/>
                </a:solidFill>
                <a:cs typeface="Times New Roman" panose="02020603050405020304" pitchFamily="18" charset="0"/>
              </a:rPr>
              <a:t>.</a:t>
            </a:r>
            <a:endParaRPr lang="en-GB" dirty="0">
              <a:solidFill>
                <a:schemeClr val="tx1"/>
              </a:solidFill>
            </a:endParaRPr>
          </a:p>
          <a:p>
            <a:endParaRPr lang="en-GB" dirty="0"/>
          </a:p>
        </p:txBody>
      </p:sp>
      <p:pic>
        <p:nvPicPr>
          <p:cNvPr id="5" name="Picture 4">
            <a:extLst>
              <a:ext uri="{FF2B5EF4-FFF2-40B4-BE49-F238E27FC236}">
                <a16:creationId xmlns:a16="http://schemas.microsoft.com/office/drawing/2014/main" id="{A2359A43-C181-4F8B-85D0-7B018019187F}"/>
              </a:ext>
            </a:extLst>
          </p:cNvPr>
          <p:cNvPicPr>
            <a:picLocks noChangeAspect="1"/>
          </p:cNvPicPr>
          <p:nvPr/>
        </p:nvPicPr>
        <p:blipFill>
          <a:blip r:embed="rId2"/>
          <a:stretch>
            <a:fillRect/>
          </a:stretch>
        </p:blipFill>
        <p:spPr>
          <a:xfrm>
            <a:off x="3787875" y="1247077"/>
            <a:ext cx="8100007" cy="52667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310585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References</a:t>
            </a:r>
          </a:p>
          <a:p>
            <a:endParaRPr lang="en-GB" dirty="0"/>
          </a:p>
        </p:txBody>
      </p:sp>
      <p:sp>
        <p:nvSpPr>
          <p:cNvPr id="5" name="Text Placeholder 12">
            <a:extLst>
              <a:ext uri="{FF2B5EF4-FFF2-40B4-BE49-F238E27FC236}">
                <a16:creationId xmlns:a16="http://schemas.microsoft.com/office/drawing/2014/main" id="{362FE4CC-0814-4FF0-980D-EF3F98A6D47B}"/>
              </a:ext>
            </a:extLst>
          </p:cNvPr>
          <p:cNvSpPr>
            <a:spLocks noGrp="1"/>
          </p:cNvSpPr>
          <p:nvPr>
            <p:ph type="body" sz="quarter" idx="12"/>
          </p:nvPr>
        </p:nvSpPr>
        <p:spPr>
          <a:xfrm>
            <a:off x="327304" y="798345"/>
            <a:ext cx="11530917" cy="5974594"/>
          </a:xfrm>
        </p:spPr>
        <p:txBody>
          <a:bodyPr/>
          <a:lstStyle/>
          <a:p>
            <a:pPr marL="171450" indent="-171450">
              <a:buFont typeface="Arial" panose="020B0604020202020204" pitchFamily="34" charset="0"/>
              <a:buChar char="•"/>
            </a:pPr>
            <a:r>
              <a:rPr lang="en-GB" sz="900" dirty="0"/>
              <a:t>albert (2021), Methodology Paper – albert Carbon Calculator, Available at: </a:t>
            </a:r>
            <a:r>
              <a:rPr lang="en-GB" sz="900" dirty="0">
                <a:hlinkClick r:id="rId2"/>
              </a:rPr>
              <a:t>https://wearealbert.org/production-handbook/toolkit-methodology/</a:t>
            </a:r>
            <a:r>
              <a:rPr lang="en-GB" sz="900" dirty="0"/>
              <a:t> </a:t>
            </a:r>
          </a:p>
          <a:p>
            <a:pPr marL="171450" indent="-171450">
              <a:buFont typeface="Arial" panose="020B0604020202020204" pitchFamily="34" charset="0"/>
              <a:buChar char="•"/>
            </a:pPr>
            <a:r>
              <a:rPr lang="en-GB" sz="900" dirty="0"/>
              <a:t>albert, British Film Institute, Arup (2019), A New Screen Deal: A Route Map to Sustainable Film Production, Available online: </a:t>
            </a:r>
            <a:r>
              <a:rPr lang="en-GB" sz="900" dirty="0">
                <a:hlinkClick r:id="rId3"/>
              </a:rPr>
              <a:t>https://www.bfi.org.uk/strategy-policy/policy-statements/sustainability</a:t>
            </a:r>
            <a:r>
              <a:rPr lang="en-GB" sz="900" dirty="0"/>
              <a:t> </a:t>
            </a:r>
          </a:p>
          <a:p>
            <a:pPr marL="171450" indent="-171450">
              <a:buFont typeface="Arial" panose="020B0604020202020204" pitchFamily="34" charset="0"/>
              <a:buChar char="•"/>
            </a:pPr>
            <a:r>
              <a:rPr lang="en-GB" sz="900" dirty="0"/>
              <a:t>albert (2021), Creative Offsets, Available online: </a:t>
            </a:r>
            <a:r>
              <a:rPr lang="en-GB" sz="900" dirty="0">
                <a:hlinkClick r:id="rId4"/>
              </a:rPr>
              <a:t>https://wearealbert.org/creative-offsets/</a:t>
            </a:r>
            <a:r>
              <a:rPr lang="en-GB" sz="900" dirty="0"/>
              <a:t> </a:t>
            </a:r>
          </a:p>
          <a:p>
            <a:pPr marL="171450" indent="-171450">
              <a:buFont typeface="Arial" panose="020B0604020202020204" pitchFamily="34" charset="0"/>
              <a:buChar char="•"/>
            </a:pPr>
            <a:r>
              <a:rPr lang="en-GB" sz="900" dirty="0"/>
              <a:t>British Film Institute (2020), Green Matters: Environmental Sustainability and Film Production: An Overview of Current Practice, Available online: </a:t>
            </a:r>
            <a:r>
              <a:rPr lang="en-GB" sz="900" dirty="0">
                <a:hlinkClick r:id="rId5">
                  <a:extLst>
                    <a:ext uri="{A12FA001-AC4F-418D-AE19-62706E023703}">
                      <ahyp:hlinkClr xmlns:ahyp="http://schemas.microsoft.com/office/drawing/2018/hyperlinkcolor" val="tx"/>
                    </a:ext>
                  </a:extLst>
                </a:hlinkClick>
              </a:rPr>
              <a:t>https://www2.bfi.org.uk/sites/bfi.org.uk/files/downloads/bfi-green-matters-uk-screen-sector-report-2020-v1.pdf</a:t>
            </a:r>
            <a:r>
              <a:rPr lang="en-GB" sz="900" dirty="0"/>
              <a:t> </a:t>
            </a:r>
          </a:p>
          <a:p>
            <a:pPr marL="171450" indent="-171450">
              <a:buFont typeface="Arial" panose="020B0604020202020204" pitchFamily="34" charset="0"/>
              <a:buChar char="•"/>
            </a:pPr>
            <a:r>
              <a:rPr lang="en-GB" sz="900" dirty="0"/>
              <a:t>Buchanan, Carolyn (2016), Carbon Footprint of Movie Production, Available online: </a:t>
            </a:r>
            <a:r>
              <a:rPr lang="en-GB" sz="900" dirty="0">
                <a:hlinkClick r:id="rId6"/>
              </a:rPr>
              <a:t>http://nrs.harvard.edu/urn-3:HUL.InstRepos:33797344</a:t>
            </a:r>
            <a:endParaRPr lang="en-GB" sz="900" dirty="0"/>
          </a:p>
          <a:p>
            <a:pPr marL="171450" indent="-171450">
              <a:buFont typeface="Arial" panose="020B0604020202020204" pitchFamily="34" charset="0"/>
              <a:buChar char="•"/>
            </a:pPr>
            <a:r>
              <a:rPr lang="en-GB" sz="900" dirty="0"/>
              <a:t>Digital Production Office (2016), Controlling Environmental Costs in the Production Industry, Available online:  </a:t>
            </a:r>
            <a:r>
              <a:rPr lang="en-GB" sz="900" dirty="0">
                <a:hlinkClick r:id="rId7"/>
              </a:rPr>
              <a:t>https://www.digitalproductionoffice.com/wp-content/uploads/2016/12/controlling-environmental-cost-in-the-production-industry_01.1_interactive.pdf</a:t>
            </a:r>
            <a:r>
              <a:rPr lang="en-GB" sz="900" dirty="0"/>
              <a:t> </a:t>
            </a:r>
          </a:p>
          <a:p>
            <a:pPr marL="171450" indent="-171450">
              <a:buFont typeface="Arial" panose="020B0604020202020204" pitchFamily="34" charset="0"/>
              <a:buChar char="•"/>
            </a:pPr>
            <a:r>
              <a:rPr lang="en-GB" sz="900" dirty="0"/>
              <a:t>Film London, Mayor of London (2009), Green Screen: Helping London’s Film and TV Industry to Tackle Climate Change, Available online: </a:t>
            </a:r>
            <a:r>
              <a:rPr lang="en-GB" sz="900" dirty="0">
                <a:hlinkClick r:id="rId8"/>
              </a:rPr>
              <a:t>https://www.london.gov.uk/sites/default/files/green_screen.pdf</a:t>
            </a:r>
            <a:r>
              <a:rPr lang="en-GB" sz="900" dirty="0"/>
              <a:t> </a:t>
            </a:r>
          </a:p>
          <a:p>
            <a:pPr marL="171450" indent="-171450">
              <a:buFont typeface="Arial" panose="020B0604020202020204" pitchFamily="34" charset="0"/>
              <a:buChar char="•"/>
            </a:pPr>
            <a:r>
              <a:rPr lang="en-GB" sz="900" dirty="0"/>
              <a:t>Green Film (2021), Green Film Rating System, Available online: </a:t>
            </a:r>
            <a:r>
              <a:rPr lang="en-GB" sz="900" dirty="0">
                <a:hlinkClick r:id="rId9"/>
              </a:rPr>
              <a:t>https://www.green.film/</a:t>
            </a:r>
            <a:r>
              <a:rPr lang="en-GB" sz="900" dirty="0"/>
              <a:t> </a:t>
            </a:r>
          </a:p>
          <a:p>
            <a:pPr marL="171450" indent="-171450">
              <a:buFont typeface="Arial" panose="020B0604020202020204" pitchFamily="34" charset="0"/>
              <a:buChar char="•"/>
            </a:pPr>
            <a:r>
              <a:rPr lang="en-GB" sz="900" dirty="0"/>
              <a:t>Green Production Guide (2021), Green Production Guide Toolkit, Available online: </a:t>
            </a:r>
            <a:r>
              <a:rPr lang="en-GB" sz="900" dirty="0">
                <a:hlinkClick r:id="rId10"/>
              </a:rPr>
              <a:t>https://www.greenproductionguide.com/tools/</a:t>
            </a:r>
            <a:r>
              <a:rPr lang="en-GB" sz="900" dirty="0"/>
              <a:t> </a:t>
            </a:r>
          </a:p>
          <a:p>
            <a:pPr marL="171450" indent="-171450">
              <a:buFont typeface="Arial" panose="020B0604020202020204" pitchFamily="34" charset="0"/>
              <a:buChar char="•"/>
            </a:pPr>
            <a:r>
              <a:rPr lang="en-GB" sz="900" dirty="0"/>
              <a:t>Green Screen Interreg Europe, European Regional Development Fund, VAF (2017), Sustainable Development Goals: Guide for the Filming Sector, Available online: </a:t>
            </a:r>
            <a:r>
              <a:rPr lang="en-GB" sz="900" dirty="0">
                <a:hlinkClick r:id="rId11"/>
              </a:rPr>
              <a:t>https://www.interregeurope.eu/fileadmin/user_upload/tx_tevprojects/library/file_1576852213.pdf</a:t>
            </a:r>
            <a:r>
              <a:rPr lang="en-GB" sz="900" dirty="0"/>
              <a:t> </a:t>
            </a:r>
          </a:p>
          <a:p>
            <a:pPr marL="171450" indent="-171450">
              <a:buFont typeface="Arial" panose="020B0604020202020204" pitchFamily="34" charset="0"/>
              <a:buChar char="•"/>
            </a:pPr>
            <a:r>
              <a:rPr lang="en-GB" sz="900" dirty="0"/>
              <a:t>Netflix (2021), Net Zero + Nature: Our Commitment to the Environment, Available online: </a:t>
            </a:r>
            <a:r>
              <a:rPr lang="en-GB" sz="900" dirty="0">
                <a:hlinkClick r:id="rId12"/>
              </a:rPr>
              <a:t>https://about.netflix.com/en/news/net-zero-nature-our-climate-commitment</a:t>
            </a:r>
            <a:r>
              <a:rPr lang="en-GB" sz="900" dirty="0"/>
              <a:t> </a:t>
            </a:r>
          </a:p>
          <a:p>
            <a:pPr marL="171450" indent="-171450">
              <a:buFont typeface="Arial" panose="020B0604020202020204" pitchFamily="34" charset="0"/>
              <a:buChar char="•"/>
            </a:pPr>
            <a:r>
              <a:rPr lang="en-GB" sz="900" dirty="0"/>
              <a:t>Sky (2021), Sky’s Sustainable Production Principles, Available online: </a:t>
            </a:r>
            <a:r>
              <a:rPr lang="en-GB" sz="900" dirty="0">
                <a:hlinkClick r:id="rId13"/>
              </a:rPr>
              <a:t>https://static.skyassets.com/contentstack/assets/bltdc2476c7b6b194dd/blt2311f761467bc5c5/5ffd6e97da1b7963accaf684/Sky_Sustainable_Production_Principles_-_FINAL_12.01.21.pdf</a:t>
            </a:r>
            <a:r>
              <a:rPr lang="en-GB" sz="900" dirty="0"/>
              <a:t> </a:t>
            </a:r>
          </a:p>
          <a:p>
            <a:pPr marL="171450" indent="-171450">
              <a:buFont typeface="Arial" panose="020B0604020202020204" pitchFamily="34" charset="0"/>
              <a:buChar char="•"/>
            </a:pPr>
            <a:r>
              <a:rPr lang="en-GB" sz="900" dirty="0"/>
              <a:t>Sustainable Production Alliance (2021), Carbon Emissions of Film and Television Production, Available online: </a:t>
            </a:r>
            <a:r>
              <a:rPr lang="en-GB" sz="900" dirty="0">
                <a:hlinkClick r:id="rId14"/>
              </a:rPr>
              <a:t>https://www.greenproductionguide.com/wp-content/uploads/2021/04/SPA-Carbon-Emissions-Report.pdf</a:t>
            </a:r>
            <a:r>
              <a:rPr lang="en-GB" sz="900" dirty="0"/>
              <a:t> </a:t>
            </a:r>
          </a:p>
          <a:p>
            <a:pPr marL="171450" indent="-171450">
              <a:buFont typeface="Arial" panose="020B0604020202020204" pitchFamily="34" charset="0"/>
              <a:buChar char="•"/>
            </a:pPr>
            <a:r>
              <a:rPr lang="en-GB" sz="900" dirty="0"/>
              <a:t>Victory, J. (2015), Green Shoots: Environmental Sustainability and Contemporary Film Production, Available online: </a:t>
            </a:r>
            <a:r>
              <a:rPr lang="en-GB" sz="900" dirty="0">
                <a:hlinkClick r:id="rId15"/>
              </a:rPr>
              <a:t>https://www.researchgate.net/publication/279216497_Green_Shoots_Environmental_Sustainability_and_Contemporary_Film_Production</a:t>
            </a:r>
            <a:r>
              <a:rPr lang="en-GB" sz="900" dirty="0"/>
              <a:t> </a:t>
            </a:r>
          </a:p>
          <a:p>
            <a:endParaRPr lang="en-GB" sz="1100" dirty="0"/>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411599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2900" indent="-342900">
              <a:spcBef>
                <a:spcPts val="600"/>
              </a:spcBef>
              <a:spcAft>
                <a:spcPts val="600"/>
              </a:spcAft>
              <a:buFont typeface="+mj-lt"/>
              <a:buAutoNum type="arabicPeriod"/>
            </a:pPr>
            <a:r>
              <a:rPr lang="en-AU" dirty="0"/>
              <a:t>Introduction </a:t>
            </a:r>
            <a:br>
              <a:rPr lang="en-AU" dirty="0"/>
            </a:br>
            <a:endParaRPr lang="en-AU" dirty="0"/>
          </a:p>
          <a:p>
            <a:pPr marL="342900" indent="-342900">
              <a:spcBef>
                <a:spcPts val="600"/>
              </a:spcBef>
              <a:spcAft>
                <a:spcPts val="600"/>
              </a:spcAft>
              <a:buFont typeface="+mj-lt"/>
              <a:buAutoNum type="arabicPeriod"/>
            </a:pPr>
            <a:r>
              <a:rPr lang="en-AU" dirty="0"/>
              <a:t>Scope of Standard</a:t>
            </a:r>
            <a:br>
              <a:rPr lang="en-AU" dirty="0"/>
            </a:br>
            <a:endParaRPr lang="en-AU" dirty="0"/>
          </a:p>
          <a:p>
            <a:pPr marL="342900" indent="-342900">
              <a:spcBef>
                <a:spcPts val="600"/>
              </a:spcBef>
              <a:spcAft>
                <a:spcPts val="600"/>
              </a:spcAft>
              <a:buFont typeface="+mj-lt"/>
              <a:buAutoNum type="arabicPeriod"/>
            </a:pPr>
            <a:r>
              <a:rPr lang="en-AU" dirty="0"/>
              <a:t>Sustainability Outcomes</a:t>
            </a:r>
            <a:br>
              <a:rPr lang="en-AU" dirty="0"/>
            </a:br>
            <a:endParaRPr lang="en-AU" dirty="0"/>
          </a:p>
          <a:p>
            <a:pPr marL="342900" indent="-342900">
              <a:spcBef>
                <a:spcPts val="600"/>
              </a:spcBef>
              <a:spcAft>
                <a:spcPts val="600"/>
              </a:spcAft>
              <a:buFont typeface="+mj-lt"/>
              <a:buAutoNum type="arabicPeriod"/>
            </a:pPr>
            <a:r>
              <a:rPr lang="en-GB" dirty="0"/>
              <a:t>Standard Setting Process</a:t>
            </a:r>
            <a:br>
              <a:rPr lang="en-GB" dirty="0"/>
            </a:br>
            <a:endParaRPr lang="en-GB" dirty="0"/>
          </a:p>
          <a:p>
            <a:pPr marL="342900" indent="-342900">
              <a:spcBef>
                <a:spcPts val="600"/>
              </a:spcBef>
              <a:spcAft>
                <a:spcPts val="600"/>
              </a:spcAft>
              <a:buFont typeface="+mj-lt"/>
              <a:buAutoNum type="arabicPeriod"/>
            </a:pPr>
            <a:r>
              <a:rPr lang="en-GB" dirty="0"/>
              <a:t>Establishing the Need</a:t>
            </a:r>
            <a:br>
              <a:rPr lang="en-GB" dirty="0"/>
            </a:br>
            <a:endParaRPr lang="en-GB" dirty="0"/>
          </a:p>
          <a:p>
            <a:pPr marL="342900" indent="-342900">
              <a:spcBef>
                <a:spcPts val="600"/>
              </a:spcBef>
              <a:spcAft>
                <a:spcPts val="600"/>
              </a:spcAft>
              <a:buFont typeface="+mj-lt"/>
              <a:buAutoNum type="arabicPeriod"/>
            </a:pPr>
            <a:r>
              <a:rPr lang="en-GB" dirty="0"/>
              <a:t>Stakeholder Engagement</a:t>
            </a:r>
            <a:br>
              <a:rPr lang="en-GB" dirty="0"/>
            </a:br>
            <a:endParaRPr lang="en-GB" dirty="0"/>
          </a:p>
          <a:p>
            <a:pPr marL="342900" indent="-342900">
              <a:spcBef>
                <a:spcPts val="600"/>
              </a:spcBef>
              <a:spcAft>
                <a:spcPts val="600"/>
              </a:spcAft>
              <a:buFont typeface="+mj-lt"/>
              <a:buAutoNum type="arabicPeriod"/>
            </a:pPr>
            <a:r>
              <a:rPr lang="en-GB" dirty="0"/>
              <a:t>Materiality Assessment</a:t>
            </a:r>
            <a:endParaRPr lang="en-AU" dirty="0"/>
          </a:p>
          <a:p>
            <a:endParaRPr lang="en-GB" dirty="0"/>
          </a:p>
        </p:txBody>
      </p:sp>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465" r="15465"/>
          <a:stretch>
            <a:fillRect/>
          </a:stretch>
        </p:blipFill>
        <p:spPr/>
      </p:pic>
      <p:sp>
        <p:nvSpPr>
          <p:cNvPr id="9" name="Subtitle 8">
            <a:extLst>
              <a:ext uri="{FF2B5EF4-FFF2-40B4-BE49-F238E27FC236}">
                <a16:creationId xmlns:a16="http://schemas.microsoft.com/office/drawing/2014/main" id="{46E2C271-4CB5-4322-A51D-D0B8532563DE}"/>
              </a:ext>
            </a:extLst>
          </p:cNvPr>
          <p:cNvSpPr>
            <a:spLocks noGrp="1"/>
          </p:cNvSpPr>
          <p:nvPr>
            <p:ph type="body" sz="quarter" idx="11"/>
          </p:nvPr>
        </p:nvSpPr>
        <p:spPr/>
        <p:txBody>
          <a:bodyPr/>
          <a:lstStyle/>
          <a:p>
            <a:pPr>
              <a:spcBef>
                <a:spcPts val="600"/>
              </a:spcBef>
              <a:spcAft>
                <a:spcPts val="600"/>
              </a:spcAft>
            </a:pPr>
            <a:r>
              <a:rPr lang="en-AU" sz="4400" dirty="0"/>
              <a:t>Contents</a:t>
            </a:r>
          </a:p>
        </p:txBody>
      </p:sp>
    </p:spTree>
    <p:extLst>
      <p:ext uri="{BB962C8B-B14F-4D97-AF65-F5344CB8AC3E}">
        <p14:creationId xmlns:p14="http://schemas.microsoft.com/office/powerpoint/2010/main" val="229485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0BDDB5E6-85C1-054A-8E53-C1DD665A1E8F}"/>
              </a:ext>
            </a:extLst>
          </p:cNvPr>
          <p:cNvSpPr txBox="1">
            <a:spLocks/>
          </p:cNvSpPr>
          <p:nvPr/>
        </p:nvSpPr>
        <p:spPr>
          <a:xfrm>
            <a:off x="658812" y="587958"/>
            <a:ext cx="9037637" cy="53174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Tx/>
              <a:buNone/>
              <a:defRPr sz="4000" kern="1200">
                <a:solidFill>
                  <a:schemeClr val="tx1"/>
                </a:solidFill>
                <a:latin typeface="Times New Roman" panose="02020603050405020304" pitchFamily="18" charset="0"/>
                <a:ea typeface="+mn-ea"/>
                <a:cs typeface="Times New Roman" panose="02020603050405020304" pitchFamily="18" charset="0"/>
              </a:defRPr>
            </a:lvl1pPr>
            <a:lvl2pPr marL="468000" indent="-216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1.Introduction</a:t>
            </a:r>
          </a:p>
        </p:txBody>
      </p:sp>
      <p:pic>
        <p:nvPicPr>
          <p:cNvPr id="5" name="Picture Placehold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8509" b="8509"/>
          <a:stretch>
            <a:fillRect/>
          </a:stretch>
        </p:blipFill>
        <p:spPr/>
      </p:pic>
      <p:sp>
        <p:nvSpPr>
          <p:cNvPr id="13" name="Text Placeholder 12">
            <a:extLst>
              <a:ext uri="{FF2B5EF4-FFF2-40B4-BE49-F238E27FC236}">
                <a16:creationId xmlns:a16="http://schemas.microsoft.com/office/drawing/2014/main" id="{362FE4CC-0814-4FF0-980D-EF3F98A6D47B}"/>
              </a:ext>
            </a:extLst>
          </p:cNvPr>
          <p:cNvSpPr>
            <a:spLocks noGrp="1"/>
          </p:cNvSpPr>
          <p:nvPr>
            <p:ph type="body" sz="quarter" idx="11"/>
          </p:nvPr>
        </p:nvSpPr>
        <p:spPr/>
        <p:txBody>
          <a:bodyPr vert="horz" lIns="0" tIns="0" rIns="0" bIns="0" rtlCol="0" anchor="t">
            <a:noAutofit/>
          </a:bodyPr>
          <a:lstStyle/>
          <a:p>
            <a:r>
              <a:rPr lang="en-GB" sz="3200" dirty="0"/>
              <a:t>1. Introduction</a:t>
            </a:r>
          </a:p>
        </p:txBody>
      </p:sp>
      <p:sp>
        <p:nvSpPr>
          <p:cNvPr id="2" name="Text Placeholder 1"/>
          <p:cNvSpPr>
            <a:spLocks noGrp="1"/>
          </p:cNvSpPr>
          <p:nvPr>
            <p:ph type="body" sz="quarter" idx="13"/>
          </p:nvPr>
        </p:nvSpPr>
        <p:spPr/>
        <p:txBody>
          <a:bodyPr/>
          <a:lstStyle/>
          <a:p>
            <a:r>
              <a:rPr lang="en-GB" sz="1800" dirty="0"/>
              <a:t>albert has recognised the need for a globally supported standard to drive improvements in studio facility sustainability. </a:t>
            </a:r>
          </a:p>
          <a:p>
            <a:r>
              <a:rPr lang="en-GB" sz="1800" dirty="0"/>
              <a:t>This document sets out the scope of the Studio Facility Sustainability Standard (Standard), the material sustainability topics it addresses, and the evidence base and process for its development and continual improvement.</a:t>
            </a:r>
          </a:p>
        </p:txBody>
      </p:sp>
    </p:spTree>
    <p:extLst>
      <p:ext uri="{BB962C8B-B14F-4D97-AF65-F5344CB8AC3E}">
        <p14:creationId xmlns:p14="http://schemas.microsoft.com/office/powerpoint/2010/main" val="59365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 Objectives and Drivers</a:t>
            </a:r>
          </a:p>
          <a:p>
            <a:endParaRPr lang="en-GB" dirty="0"/>
          </a:p>
        </p:txBody>
      </p:sp>
      <p:sp>
        <p:nvSpPr>
          <p:cNvPr id="3" name="Text Placeholder 2"/>
          <p:cNvSpPr>
            <a:spLocks noGrp="1"/>
          </p:cNvSpPr>
          <p:nvPr>
            <p:ph type="body" sz="quarter" idx="12"/>
          </p:nvPr>
        </p:nvSpPr>
        <p:spPr/>
        <p:txBody>
          <a:bodyPr/>
          <a:lstStyle/>
          <a:p>
            <a:pPr>
              <a:buNone/>
            </a:pPr>
            <a:r>
              <a:rPr lang="en-GB" sz="1100" b="1" dirty="0"/>
              <a:t>The following key objectives and drivers have been identified for the Standard: </a:t>
            </a:r>
          </a:p>
          <a:p>
            <a:pPr marL="285750" indent="-285750"/>
            <a:r>
              <a:rPr lang="en-GB" sz="1100" dirty="0"/>
              <a:t>Provide </a:t>
            </a:r>
            <a:r>
              <a:rPr lang="en-GB" sz="1100" b="1" dirty="0"/>
              <a:t>clear signposting </a:t>
            </a:r>
            <a:r>
              <a:rPr lang="en-GB" sz="1100" dirty="0"/>
              <a:t>to all studio stakeholders (productions, participating studios, and others) about the </a:t>
            </a:r>
            <a:r>
              <a:rPr lang="en-GB" sz="1100" b="1" dirty="0"/>
              <a:t>things that really matter</a:t>
            </a:r>
          </a:p>
          <a:p>
            <a:pPr marL="285750" indent="-285750"/>
            <a:r>
              <a:rPr lang="en-GB" sz="1100" dirty="0"/>
              <a:t>Provide the </a:t>
            </a:r>
            <a:r>
              <a:rPr lang="en-GB" sz="1100" b="1" dirty="0"/>
              <a:t>common rulebook </a:t>
            </a:r>
            <a:r>
              <a:rPr lang="en-GB" sz="1100" dirty="0"/>
              <a:t>that progressive studios are looking for</a:t>
            </a:r>
          </a:p>
          <a:p>
            <a:pPr marL="285750" indent="-285750"/>
            <a:r>
              <a:rPr lang="en-GB" sz="1100" dirty="0"/>
              <a:t>Accelerate the </a:t>
            </a:r>
            <a:r>
              <a:rPr lang="en-GB" sz="1100" b="1" dirty="0"/>
              <a:t>adoption of best practice</a:t>
            </a:r>
          </a:p>
          <a:p>
            <a:pPr marL="285750" indent="-285750"/>
            <a:r>
              <a:rPr lang="en-GB" sz="1100" dirty="0"/>
              <a:t>Meet and exceed the demands and expectations of the </a:t>
            </a:r>
            <a:r>
              <a:rPr lang="en-GB" sz="1100" b="1" dirty="0"/>
              <a:t>investor community </a:t>
            </a:r>
          </a:p>
          <a:p>
            <a:pPr marL="285750" indent="-285750"/>
            <a:r>
              <a:rPr lang="en-GB" sz="1100" b="1" dirty="0"/>
              <a:t>Drive sustainability performance </a:t>
            </a:r>
            <a:r>
              <a:rPr lang="en-GB" sz="1100" dirty="0"/>
              <a:t>and push industry competition within and between studios and productions </a:t>
            </a:r>
          </a:p>
          <a:p>
            <a:pPr marL="285750" indent="-285750"/>
            <a:r>
              <a:rPr lang="en-GB" sz="1100" b="1" dirty="0"/>
              <a:t>Attract like-minded investors </a:t>
            </a:r>
            <a:r>
              <a:rPr lang="en-GB" sz="1100" dirty="0"/>
              <a:t>through clearly communicated green credentials and compliance </a:t>
            </a:r>
            <a:endParaRPr lang="en-GB" sz="1100" b="1" dirty="0"/>
          </a:p>
          <a:p>
            <a:pPr marL="285750" indent="-285750"/>
            <a:r>
              <a:rPr lang="en-GB" sz="1100" b="1" dirty="0"/>
              <a:t>Studios begin to offer services </a:t>
            </a:r>
            <a:r>
              <a:rPr lang="en-GB" sz="1100" dirty="0"/>
              <a:t>that enable productions to meet their own sustainability aspirations</a:t>
            </a:r>
          </a:p>
          <a:p>
            <a:pPr marL="285750" indent="-285750"/>
            <a:r>
              <a:rPr lang="en-GB" sz="1100" b="1" dirty="0"/>
              <a:t>Align with legislation and policy</a:t>
            </a:r>
            <a:r>
              <a:rPr lang="en-GB" sz="1100" dirty="0"/>
              <a:t>, and current reporting processes to meet global commitments such as Net Zero ambitions. </a:t>
            </a:r>
          </a:p>
        </p:txBody>
      </p:sp>
      <p:sp>
        <p:nvSpPr>
          <p:cNvPr id="4" name="Text Placeholder 3"/>
          <p:cNvSpPr>
            <a:spLocks noGrp="1"/>
          </p:cNvSpPr>
          <p:nvPr>
            <p:ph type="body" sz="quarter" idx="13"/>
          </p:nvPr>
        </p:nvSpPr>
        <p:spPr/>
        <p:txBody>
          <a:bodyPr/>
          <a:lstStyle/>
          <a:p>
            <a:r>
              <a:rPr lang="en-GB" sz="1200" b="1" dirty="0"/>
              <a:t>The following key criteria for success have been identified for the Standard: </a:t>
            </a:r>
          </a:p>
          <a:p>
            <a:pPr marL="342900" indent="-342900">
              <a:buFont typeface="Arial" panose="020B0604020202020204" pitchFamily="34" charset="0"/>
              <a:buChar char="•"/>
            </a:pPr>
            <a:r>
              <a:rPr lang="en-GB" sz="1200" dirty="0"/>
              <a:t>Provides </a:t>
            </a:r>
            <a:r>
              <a:rPr lang="en-GB" sz="1200" b="1" dirty="0"/>
              <a:t>guidance </a:t>
            </a:r>
            <a:r>
              <a:rPr lang="en-GB" sz="1200" dirty="0"/>
              <a:t>for sustainability improvement</a:t>
            </a:r>
          </a:p>
          <a:p>
            <a:pPr marL="342900" indent="-342900">
              <a:buFont typeface="Arial" panose="020B0604020202020204" pitchFamily="34" charset="0"/>
              <a:buChar char="•"/>
            </a:pPr>
            <a:r>
              <a:rPr lang="en-GB" sz="1200" dirty="0"/>
              <a:t>Encourages participation</a:t>
            </a:r>
          </a:p>
          <a:p>
            <a:pPr marL="342900" indent="-342900">
              <a:buFont typeface="Arial" panose="020B0604020202020204" pitchFamily="34" charset="0"/>
              <a:buChar char="•"/>
            </a:pPr>
            <a:r>
              <a:rPr lang="en-GB" sz="1200" dirty="0">
                <a:cs typeface="Times New Roman"/>
              </a:rPr>
              <a:t>Studios start to offer sustainable services that support productions</a:t>
            </a:r>
          </a:p>
          <a:p>
            <a:pPr marL="342900" indent="-342900">
              <a:buFont typeface="Arial" panose="020B0604020202020204" pitchFamily="34" charset="0"/>
              <a:buChar char="•"/>
            </a:pPr>
            <a:r>
              <a:rPr lang="en-GB" sz="1200" dirty="0">
                <a:cs typeface="Times New Roman"/>
              </a:rPr>
              <a:t>Productions are incentivised and start to use sustainable services offered by studios</a:t>
            </a:r>
          </a:p>
          <a:p>
            <a:pPr marL="342900" indent="-342900">
              <a:buFont typeface="Arial" panose="020B0604020202020204" pitchFamily="34" charset="0"/>
              <a:buChar char="•"/>
            </a:pPr>
            <a:r>
              <a:rPr lang="en-GB" sz="1200" b="1" dirty="0"/>
              <a:t>Facilitate </a:t>
            </a:r>
            <a:r>
              <a:rPr lang="en-GB" sz="1200" dirty="0"/>
              <a:t>processes which enable productions to report on sustainability data </a:t>
            </a:r>
            <a:endParaRPr lang="en-GB" sz="1200" dirty="0">
              <a:cs typeface="Times New Roman"/>
            </a:endParaRPr>
          </a:p>
          <a:p>
            <a:pPr marL="342900" indent="-342900">
              <a:buFont typeface="Arial" panose="020B0604020202020204" pitchFamily="34" charset="0"/>
              <a:buChar char="•"/>
            </a:pPr>
            <a:r>
              <a:rPr lang="en-GB" sz="1200" dirty="0"/>
              <a:t>Rewards </a:t>
            </a:r>
            <a:r>
              <a:rPr lang="en-GB" sz="1200" b="1" dirty="0"/>
              <a:t>good performance</a:t>
            </a:r>
            <a:endParaRPr lang="en-GB" sz="1200" b="1" dirty="0">
              <a:cs typeface="Times New Roman"/>
            </a:endParaRPr>
          </a:p>
          <a:p>
            <a:pPr marL="342900" indent="-342900">
              <a:buFont typeface="Arial" panose="020B0604020202020204" pitchFamily="34" charset="0"/>
              <a:buChar char="•"/>
            </a:pPr>
            <a:r>
              <a:rPr lang="en-GB" sz="1200" dirty="0"/>
              <a:t>Provides </a:t>
            </a:r>
            <a:r>
              <a:rPr lang="en-GB" sz="1200" b="1" dirty="0"/>
              <a:t>external recognition</a:t>
            </a:r>
            <a:endParaRPr lang="en-GB" sz="1200" b="1" dirty="0">
              <a:cs typeface="Times New Roman"/>
            </a:endParaRPr>
          </a:p>
          <a:p>
            <a:pPr marL="342900" indent="-342900">
              <a:buFont typeface="Arial" panose="020B0604020202020204" pitchFamily="34" charset="0"/>
              <a:buChar char="•"/>
            </a:pPr>
            <a:r>
              <a:rPr lang="en-GB" sz="1200" dirty="0"/>
              <a:t>Is sufficiently </a:t>
            </a:r>
            <a:r>
              <a:rPr lang="en-GB" sz="1200" b="1" dirty="0"/>
              <a:t>independent / robust</a:t>
            </a:r>
            <a:endParaRPr lang="en-GB" sz="1200" b="1" dirty="0">
              <a:cs typeface="Times New Roman"/>
            </a:endParaRPr>
          </a:p>
          <a:p>
            <a:pPr marL="342900" indent="-342900">
              <a:buFont typeface="Arial" panose="020B0604020202020204" pitchFamily="34" charset="0"/>
              <a:buChar char="•"/>
            </a:pPr>
            <a:r>
              <a:rPr lang="en-GB" sz="1200" dirty="0"/>
              <a:t>Facilitates direct </a:t>
            </a:r>
            <a:r>
              <a:rPr lang="en-GB" sz="1200" b="1" dirty="0"/>
              <a:t>competition / comparison</a:t>
            </a:r>
            <a:endParaRPr lang="en-GB" sz="1200" b="1" dirty="0">
              <a:cs typeface="Times New Roman"/>
            </a:endParaRPr>
          </a:p>
          <a:p>
            <a:pPr marL="342900" indent="-342900">
              <a:buFont typeface="Arial" panose="020B0604020202020204" pitchFamily="34" charset="0"/>
              <a:buChar char="•"/>
            </a:pPr>
            <a:r>
              <a:rPr lang="en-GB" sz="1200" dirty="0"/>
              <a:t>Takes into account different </a:t>
            </a:r>
            <a:r>
              <a:rPr lang="en-GB" sz="1200" b="1" dirty="0"/>
              <a:t>studio types </a:t>
            </a:r>
            <a:r>
              <a:rPr lang="en-GB" sz="1200" dirty="0"/>
              <a:t>and </a:t>
            </a:r>
            <a:r>
              <a:rPr lang="en-GB" sz="1200" b="1" dirty="0"/>
              <a:t>geographic locations</a:t>
            </a:r>
            <a:endParaRPr lang="en-GB" sz="1200" b="1" dirty="0">
              <a:cs typeface="Times New Roman"/>
            </a:endParaRPr>
          </a:p>
          <a:p>
            <a:pPr marL="342900" indent="-342900">
              <a:buFont typeface="Arial" panose="020B0604020202020204" pitchFamily="34" charset="0"/>
              <a:buChar char="•"/>
            </a:pPr>
            <a:r>
              <a:rPr lang="en-GB" sz="1200" dirty="0"/>
              <a:t>Is </a:t>
            </a:r>
            <a:r>
              <a:rPr lang="en-GB" sz="1200" b="1" dirty="0"/>
              <a:t>flexible</a:t>
            </a:r>
            <a:r>
              <a:rPr lang="en-GB" sz="1200" dirty="0"/>
              <a:t>, and enables different </a:t>
            </a:r>
            <a:r>
              <a:rPr lang="en-GB" sz="1200" b="1" dirty="0"/>
              <a:t>entry levels </a:t>
            </a:r>
            <a:r>
              <a:rPr lang="en-GB" sz="1200" dirty="0"/>
              <a:t>of performance</a:t>
            </a:r>
            <a:endParaRPr lang="en-GB" sz="1200" dirty="0">
              <a:cs typeface="Times New Roman"/>
            </a:endParaRPr>
          </a:p>
          <a:p>
            <a:pPr marL="342900" indent="-342900">
              <a:buFont typeface="Arial" panose="020B0604020202020204" pitchFamily="34" charset="0"/>
              <a:buChar char="•"/>
            </a:pPr>
            <a:r>
              <a:rPr lang="en-GB" sz="1200" dirty="0"/>
              <a:t>Overcomes </a:t>
            </a:r>
            <a:r>
              <a:rPr lang="en-GB" sz="1200" b="1" dirty="0"/>
              <a:t>challenges in benchmarking </a:t>
            </a:r>
            <a:r>
              <a:rPr lang="en-GB" sz="1200" dirty="0"/>
              <a:t>performance data</a:t>
            </a:r>
            <a:endParaRPr lang="en-GB" sz="1200" dirty="0">
              <a:cs typeface="Times New Roman"/>
            </a:endParaRPr>
          </a:p>
          <a:p>
            <a:pPr marL="342900" indent="-342900">
              <a:buFont typeface="Arial" panose="020B0604020202020204" pitchFamily="34" charset="0"/>
              <a:buChar char="•"/>
            </a:pPr>
            <a:r>
              <a:rPr lang="en-GB" sz="1200" dirty="0"/>
              <a:t>Encourages an </a:t>
            </a:r>
            <a:r>
              <a:rPr lang="en-GB" sz="1200" b="1" dirty="0"/>
              <a:t>holistic approach </a:t>
            </a:r>
            <a:r>
              <a:rPr lang="en-GB" sz="1200" dirty="0"/>
              <a:t>to environmental and social issues</a:t>
            </a:r>
            <a:endParaRPr lang="en-GB" sz="1200" dirty="0">
              <a:cs typeface="Times New Roman"/>
            </a:endParaRPr>
          </a:p>
          <a:p>
            <a:pPr marL="342900" indent="-342900">
              <a:buFont typeface="Arial" panose="020B0604020202020204" pitchFamily="34" charset="0"/>
              <a:buChar char="•"/>
            </a:pPr>
            <a:r>
              <a:rPr lang="en-GB" sz="1200" dirty="0"/>
              <a:t>Is focussed on </a:t>
            </a:r>
            <a:r>
              <a:rPr lang="en-GB" sz="1200" b="1" dirty="0"/>
              <a:t>largest impacts </a:t>
            </a:r>
            <a:r>
              <a:rPr lang="en-GB" sz="1200" dirty="0"/>
              <a:t>and greatest opportunity to </a:t>
            </a:r>
            <a:r>
              <a:rPr lang="en-GB" sz="1200" b="1" dirty="0"/>
              <a:t>control / influence</a:t>
            </a:r>
            <a:r>
              <a:rPr lang="en-GB" sz="1200" dirty="0"/>
              <a:t>.</a:t>
            </a:r>
            <a:endParaRPr lang="en-GB" sz="1200" dirty="0">
              <a:cs typeface="Times New Rom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160427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2. Scope of Standard</a:t>
            </a:r>
          </a:p>
          <a:p>
            <a:br>
              <a:rPr lang="en-GB" dirty="0"/>
            </a:br>
            <a:r>
              <a:rPr lang="en-GB" sz="1800" dirty="0"/>
              <a:t>Type of studio:</a:t>
            </a:r>
          </a:p>
        </p:txBody>
      </p:sp>
      <p:sp>
        <p:nvSpPr>
          <p:cNvPr id="6" name="Text Placeholder 5"/>
          <p:cNvSpPr>
            <a:spLocks noGrp="1"/>
          </p:cNvSpPr>
          <p:nvPr>
            <p:ph type="body" sz="quarter" idx="13"/>
          </p:nvPr>
        </p:nvSpPr>
        <p:spPr/>
        <p:txBody>
          <a:bodyPr/>
          <a:lstStyle/>
          <a:p>
            <a:br>
              <a:rPr lang="en-GB" sz="1100" b="1" dirty="0"/>
            </a:br>
            <a:r>
              <a:rPr lang="en-GB" sz="1100" b="1" dirty="0"/>
              <a:t>Geographic region</a:t>
            </a:r>
          </a:p>
          <a:p>
            <a:r>
              <a:rPr lang="en-GB" sz="1100" dirty="0"/>
              <a:t>The Standard has been developed to apply to the UK, US and Canadian contexts.  However the nature of the questions asks means they are broadly applicable globally. Future reviews of the Standard will include applicability to other geographies.</a:t>
            </a:r>
          </a:p>
          <a:p>
            <a:r>
              <a:rPr lang="en-GB" sz="1100" b="1" dirty="0"/>
              <a:t>Types of studio and production</a:t>
            </a:r>
          </a:p>
          <a:p>
            <a:r>
              <a:rPr lang="en-GB" sz="1100" dirty="0"/>
              <a:t>The Standard applies to the following:</a:t>
            </a:r>
          </a:p>
          <a:p>
            <a:pPr marL="171450" indent="-171450">
              <a:buFont typeface="Arial" panose="020B0604020202020204" pitchFamily="34" charset="0"/>
              <a:buChar char="•"/>
            </a:pPr>
            <a:r>
              <a:rPr lang="en-GB" sz="1100" dirty="0"/>
              <a:t>Studio and production combined: The studio has full control over the productions. They can influence decision making and drive sustainability. They can also combine the productions.</a:t>
            </a:r>
          </a:p>
          <a:p>
            <a:pPr marL="171450" indent="-171450">
              <a:buFont typeface="Arial" panose="020B0604020202020204" pitchFamily="34" charset="0"/>
              <a:buChar char="•"/>
            </a:pPr>
            <a:r>
              <a:rPr lang="en-GB" sz="1100" dirty="0"/>
              <a:t>Studio operates site and provides rental space: The studio have limited influence over the productions currently. Each production on site works within their own boundaries and there is little cross collaboration.</a:t>
            </a:r>
          </a:p>
          <a:p>
            <a:pPr marL="171450" indent="-171450">
              <a:buFont typeface="Arial" panose="020B0604020202020204" pitchFamily="34" charset="0"/>
              <a:buChar char="•"/>
            </a:pPr>
            <a:r>
              <a:rPr lang="en-GB" sz="1100" dirty="0"/>
              <a:t>Site repurposed by production for filming: The production in this case are managing the site. This allows for full control and influence over retrofit process and then production operations once in use.</a:t>
            </a:r>
          </a:p>
          <a:p>
            <a:pPr marL="171450" indent="-171450">
              <a:buFont typeface="Arial" panose="020B0604020202020204" pitchFamily="34" charset="0"/>
              <a:buChar char="•"/>
            </a:pPr>
            <a:r>
              <a:rPr lang="en-GB" sz="1100" dirty="0"/>
              <a:t>Filming spaces and non-filming spaces </a:t>
            </a:r>
          </a:p>
          <a:p>
            <a:pPr marL="171450" indent="-171450">
              <a:buFont typeface="Arial" panose="020B0604020202020204" pitchFamily="34" charset="0"/>
              <a:buChar char="•"/>
            </a:pPr>
            <a:r>
              <a:rPr lang="en-GB" sz="1100" dirty="0"/>
              <a:t>Television and film studio spaces</a:t>
            </a:r>
          </a:p>
          <a:p>
            <a:pPr marL="171450" indent="-171450">
              <a:buFont typeface="Arial" panose="020B0604020202020204" pitchFamily="34" charset="0"/>
              <a:buChar char="•"/>
            </a:pPr>
            <a:r>
              <a:rPr lang="en-GB" sz="1100" dirty="0"/>
              <a:t>Studios of any age.</a:t>
            </a:r>
          </a:p>
          <a:p>
            <a:pPr marL="171450" indent="-171450">
              <a:buFont typeface="Arial" panose="020B0604020202020204" pitchFamily="34" charset="0"/>
              <a:buChar char="•"/>
            </a:pPr>
            <a:endParaRPr lang="en-GB" sz="1100" dirty="0"/>
          </a:p>
          <a:p>
            <a:r>
              <a:rPr lang="en-GB" sz="1100" b="1" dirty="0"/>
              <a:t>Studio activity</a:t>
            </a:r>
          </a:p>
          <a:p>
            <a:r>
              <a:rPr lang="en-GB" sz="1100" dirty="0"/>
              <a:t>The Standard applies to studios in operation.  It may be used as guidance to inform the design and construction of new studios/refurbishments.</a:t>
            </a:r>
          </a:p>
          <a:p>
            <a:endParaRPr lang="en-GB" sz="1100"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804" b="4804"/>
          <a:stretch>
            <a:fillRect/>
          </a:stretch>
        </p:blipFill>
        <p:spPr/>
      </p:pic>
    </p:spTree>
    <p:extLst>
      <p:ext uri="{BB962C8B-B14F-4D97-AF65-F5344CB8AC3E}">
        <p14:creationId xmlns:p14="http://schemas.microsoft.com/office/powerpoint/2010/main" val="407760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Studio activities</a:t>
            </a:r>
          </a:p>
          <a:p>
            <a:endParaRPr lang="en-GB" dirty="0"/>
          </a:p>
        </p:txBody>
      </p:sp>
      <p:graphicFrame>
        <p:nvGraphicFramePr>
          <p:cNvPr id="7" name="Table 2">
            <a:extLst>
              <a:ext uri="{FF2B5EF4-FFF2-40B4-BE49-F238E27FC236}">
                <a16:creationId xmlns:a16="http://schemas.microsoft.com/office/drawing/2014/main" id="{C13CCEAF-A00D-4890-95ED-ACF44748CDB6}"/>
              </a:ext>
            </a:extLst>
          </p:cNvPr>
          <p:cNvGraphicFramePr>
            <a:graphicFrameLocks noGrp="1"/>
          </p:cNvGraphicFramePr>
          <p:nvPr>
            <p:extLst>
              <p:ext uri="{D42A27DB-BD31-4B8C-83A1-F6EECF244321}">
                <p14:modId xmlns:p14="http://schemas.microsoft.com/office/powerpoint/2010/main" val="2332347062"/>
              </p:ext>
            </p:extLst>
          </p:nvPr>
        </p:nvGraphicFramePr>
        <p:xfrm>
          <a:off x="420784" y="1063739"/>
          <a:ext cx="5855326" cy="5684520"/>
        </p:xfrm>
        <a:graphic>
          <a:graphicData uri="http://schemas.openxmlformats.org/drawingml/2006/table">
            <a:tbl>
              <a:tblPr firstRow="1" bandRow="1">
                <a:tableStyleId>{18603FDC-E32A-4AB5-989C-0864C3EAD2B8}</a:tableStyleId>
              </a:tblPr>
              <a:tblGrid>
                <a:gridCol w="1757151">
                  <a:extLst>
                    <a:ext uri="{9D8B030D-6E8A-4147-A177-3AD203B41FA5}">
                      <a16:colId xmlns:a16="http://schemas.microsoft.com/office/drawing/2014/main" val="3454890516"/>
                    </a:ext>
                  </a:extLst>
                </a:gridCol>
                <a:gridCol w="4098175">
                  <a:extLst>
                    <a:ext uri="{9D8B030D-6E8A-4147-A177-3AD203B41FA5}">
                      <a16:colId xmlns:a16="http://schemas.microsoft.com/office/drawing/2014/main" val="1207687762"/>
                    </a:ext>
                  </a:extLst>
                </a:gridCol>
              </a:tblGrid>
              <a:tr h="244832">
                <a:tc>
                  <a:txBody>
                    <a:bodyPr/>
                    <a:lstStyle/>
                    <a:p>
                      <a:pPr algn="ctr"/>
                      <a:r>
                        <a:rPr lang="en-GB" sz="1100" dirty="0">
                          <a:latin typeface="Century Gothic" panose="020B0502020202020204" pitchFamily="34" charset="0"/>
                        </a:rPr>
                        <a:t>Topic</a:t>
                      </a:r>
                      <a:endParaRPr lang="en-GB" sz="1100" b="1" dirty="0">
                        <a:latin typeface="Century Gothic" panose="020B0502020202020204" pitchFamily="34" charset="0"/>
                        <a:cs typeface="Times" panose="02020603050405020304" pitchFamily="18" charset="0"/>
                      </a:endParaRPr>
                    </a:p>
                  </a:txBody>
                  <a:tcPr/>
                </a:tc>
                <a:tc>
                  <a:txBody>
                    <a:bodyPr/>
                    <a:lstStyle/>
                    <a:p>
                      <a:pPr algn="ctr"/>
                      <a:r>
                        <a:rPr lang="en-GB" sz="1100" dirty="0">
                          <a:latin typeface="Century Gothic" panose="020B0502020202020204" pitchFamily="34" charset="0"/>
                        </a:rPr>
                        <a:t>Activity</a:t>
                      </a:r>
                      <a:endParaRPr lang="en-GB" sz="1100" b="1" dirty="0">
                        <a:latin typeface="Century Gothic" panose="020B0502020202020204" pitchFamily="34" charset="0"/>
                        <a:cs typeface="Times" panose="02020603050405020304" pitchFamily="18" charset="0"/>
                      </a:endParaRPr>
                    </a:p>
                  </a:txBody>
                  <a:tcPr/>
                </a:tc>
                <a:extLst>
                  <a:ext uri="{0D108BD9-81ED-4DB2-BD59-A6C34878D82A}">
                    <a16:rowId xmlns:a16="http://schemas.microsoft.com/office/drawing/2014/main" val="939294093"/>
                  </a:ext>
                </a:extLst>
              </a:tr>
              <a:tr h="243210">
                <a:tc>
                  <a:txBody>
                    <a:bodyPr/>
                    <a:lstStyle/>
                    <a:p>
                      <a:r>
                        <a:rPr lang="en-GB" sz="1000" dirty="0">
                          <a:latin typeface="Century Gothic" panose="020B0502020202020204" pitchFamily="34" charset="0"/>
                        </a:rPr>
                        <a:t>Energy, Gas and Water </a:t>
                      </a: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Electricity and heating (gas) provision to whole site </a:t>
                      </a:r>
                    </a:p>
                  </a:txBody>
                  <a:tcPr/>
                </a:tc>
                <a:extLst>
                  <a:ext uri="{0D108BD9-81ED-4DB2-BD59-A6C34878D82A}">
                    <a16:rowId xmlns:a16="http://schemas.microsoft.com/office/drawing/2014/main" val="3619022454"/>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Electricity and gas provision to production stages</a:t>
                      </a:r>
                    </a:p>
                  </a:txBody>
                  <a:tcPr/>
                </a:tc>
                <a:extLst>
                  <a:ext uri="{0D108BD9-81ED-4DB2-BD59-A6C34878D82A}">
                    <a16:rowId xmlns:a16="http://schemas.microsoft.com/office/drawing/2014/main" val="3300465228"/>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Lighting in stages </a:t>
                      </a:r>
                    </a:p>
                  </a:txBody>
                  <a:tcPr/>
                </a:tc>
                <a:extLst>
                  <a:ext uri="{0D108BD9-81ED-4DB2-BD59-A6C34878D82A}">
                    <a16:rowId xmlns:a16="http://schemas.microsoft.com/office/drawing/2014/main" val="1606188138"/>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Electricity production from on-site renewable generation</a:t>
                      </a:r>
                    </a:p>
                  </a:txBody>
                  <a:tcPr/>
                </a:tc>
                <a:extLst>
                  <a:ext uri="{0D108BD9-81ED-4DB2-BD59-A6C34878D82A}">
                    <a16:rowId xmlns:a16="http://schemas.microsoft.com/office/drawing/2014/main" val="2338934324"/>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Water supply for whole site</a:t>
                      </a:r>
                    </a:p>
                  </a:txBody>
                  <a:tcPr/>
                </a:tc>
                <a:extLst>
                  <a:ext uri="{0D108BD9-81ED-4DB2-BD59-A6C34878D82A}">
                    <a16:rowId xmlns:a16="http://schemas.microsoft.com/office/drawing/2014/main" val="582266151"/>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Water for stages </a:t>
                      </a:r>
                    </a:p>
                  </a:txBody>
                  <a:tcPr/>
                </a:tc>
                <a:extLst>
                  <a:ext uri="{0D108BD9-81ED-4DB2-BD59-A6C34878D82A}">
                    <a16:rowId xmlns:a16="http://schemas.microsoft.com/office/drawing/2014/main" val="3012784808"/>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EV charging stations </a:t>
                      </a:r>
                    </a:p>
                  </a:txBody>
                  <a:tcPr/>
                </a:tc>
                <a:extLst>
                  <a:ext uri="{0D108BD9-81ED-4DB2-BD59-A6C34878D82A}">
                    <a16:rowId xmlns:a16="http://schemas.microsoft.com/office/drawing/2014/main" val="896341566"/>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Generator use and fuel </a:t>
                      </a:r>
                    </a:p>
                  </a:txBody>
                  <a:tcPr/>
                </a:tc>
                <a:extLst>
                  <a:ext uri="{0D108BD9-81ED-4DB2-BD59-A6C34878D82A}">
                    <a16:rowId xmlns:a16="http://schemas.microsoft.com/office/drawing/2014/main" val="2806894101"/>
                  </a:ext>
                </a:extLst>
              </a:tr>
              <a:tr h="230430">
                <a:tc>
                  <a:txBody>
                    <a:bodyPr/>
                    <a:lstStyle/>
                    <a:p>
                      <a:r>
                        <a:rPr lang="en-GB" sz="1000" dirty="0">
                          <a:latin typeface="Century Gothic" panose="020B0502020202020204" pitchFamily="34" charset="0"/>
                        </a:rPr>
                        <a:t>Waste</a:t>
                      </a:r>
                      <a:endParaRPr lang="en-GB" sz="1000" b="1"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Waste from whole site (inc offices, workshops, outdoor spaces)</a:t>
                      </a:r>
                    </a:p>
                  </a:txBody>
                  <a:tcPr/>
                </a:tc>
                <a:extLst>
                  <a:ext uri="{0D108BD9-81ED-4DB2-BD59-A6C34878D82A}">
                    <a16:rowId xmlns:a16="http://schemas.microsoft.com/office/drawing/2014/main" val="459122369"/>
                  </a:ext>
                </a:extLst>
              </a:tr>
              <a:tr h="230430">
                <a:tc>
                  <a:txBody>
                    <a:bodyPr/>
                    <a:lstStyle/>
                    <a:p>
                      <a:endParaRPr lang="en-GB" sz="1000" b="1"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Waste water and effluents </a:t>
                      </a:r>
                    </a:p>
                  </a:txBody>
                  <a:tcPr/>
                </a:tc>
                <a:extLst>
                  <a:ext uri="{0D108BD9-81ED-4DB2-BD59-A6C34878D82A}">
                    <a16:rowId xmlns:a16="http://schemas.microsoft.com/office/drawing/2014/main" val="462404514"/>
                  </a:ext>
                </a:extLst>
              </a:tr>
              <a:tr h="230430">
                <a:tc>
                  <a:txBody>
                    <a:bodyPr/>
                    <a:lstStyle/>
                    <a:p>
                      <a:endParaRPr lang="en-GB" sz="1000" b="1"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Food donations from studio</a:t>
                      </a:r>
                    </a:p>
                  </a:txBody>
                  <a:tcPr/>
                </a:tc>
                <a:extLst>
                  <a:ext uri="{0D108BD9-81ED-4DB2-BD59-A6C34878D82A}">
                    <a16:rowId xmlns:a16="http://schemas.microsoft.com/office/drawing/2014/main" val="1727926399"/>
                  </a:ext>
                </a:extLst>
              </a:tr>
              <a:tr h="230430">
                <a:tc>
                  <a:txBody>
                    <a:bodyPr/>
                    <a:lstStyle/>
                    <a:p>
                      <a:endParaRPr lang="en-GB" sz="1000" b="1" dirty="0">
                        <a:latin typeface="Century Gothic" panose="020B0502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Century Gothic" panose="020B0502020202020204" pitchFamily="34" charset="0"/>
                        </a:rPr>
                        <a:t>Food waste from studio canteen</a:t>
                      </a:r>
                    </a:p>
                  </a:txBody>
                  <a:tcPr/>
                </a:tc>
                <a:extLst>
                  <a:ext uri="{0D108BD9-81ED-4DB2-BD59-A6C34878D82A}">
                    <a16:rowId xmlns:a16="http://schemas.microsoft.com/office/drawing/2014/main" val="2317910501"/>
                  </a:ext>
                </a:extLst>
              </a:tr>
              <a:tr h="230430">
                <a:tc>
                  <a:txBody>
                    <a:bodyPr/>
                    <a:lstStyle/>
                    <a:p>
                      <a:endParaRPr lang="en-GB" sz="1000" b="1"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Food donations from productions</a:t>
                      </a:r>
                    </a:p>
                  </a:txBody>
                  <a:tcPr/>
                </a:tc>
                <a:extLst>
                  <a:ext uri="{0D108BD9-81ED-4DB2-BD59-A6C34878D82A}">
                    <a16:rowId xmlns:a16="http://schemas.microsoft.com/office/drawing/2014/main" val="3487607735"/>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Waste from production stages</a:t>
                      </a:r>
                    </a:p>
                  </a:txBody>
                  <a:tcPr/>
                </a:tc>
                <a:extLst>
                  <a:ext uri="{0D108BD9-81ED-4DB2-BD59-A6C34878D82A}">
                    <a16:rowId xmlns:a16="http://schemas.microsoft.com/office/drawing/2014/main" val="705341697"/>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Props, costumes, furniture and production items donations </a:t>
                      </a:r>
                    </a:p>
                  </a:txBody>
                  <a:tcPr/>
                </a:tc>
                <a:extLst>
                  <a:ext uri="{0D108BD9-81ED-4DB2-BD59-A6C34878D82A}">
                    <a16:rowId xmlns:a16="http://schemas.microsoft.com/office/drawing/2014/main" val="4017473023"/>
                  </a:ext>
                </a:extLst>
              </a:tr>
              <a:tr h="230430">
                <a:tc>
                  <a:txBody>
                    <a:bodyPr/>
                    <a:lstStyle/>
                    <a:p>
                      <a:r>
                        <a:rPr lang="en-GB" sz="1000" dirty="0">
                          <a:latin typeface="Century Gothic" panose="020B0502020202020204" pitchFamily="34" charset="0"/>
                        </a:rPr>
                        <a:t>Materials and food </a:t>
                      </a:r>
                      <a:endParaRPr lang="en-GB" sz="1000" b="1"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Production materials for set (walls, lumber, construction materials)</a:t>
                      </a:r>
                    </a:p>
                  </a:txBody>
                  <a:tcPr/>
                </a:tc>
                <a:extLst>
                  <a:ext uri="{0D108BD9-81ED-4DB2-BD59-A6C34878D82A}">
                    <a16:rowId xmlns:a16="http://schemas.microsoft.com/office/drawing/2014/main" val="3233929501"/>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Props, costumes, furniture and filming equipment </a:t>
                      </a:r>
                    </a:p>
                  </a:txBody>
                  <a:tcPr/>
                </a:tc>
                <a:extLst>
                  <a:ext uri="{0D108BD9-81ED-4DB2-BD59-A6C34878D82A}">
                    <a16:rowId xmlns:a16="http://schemas.microsoft.com/office/drawing/2014/main" val="4275188397"/>
                  </a:ext>
                </a:extLst>
              </a:tr>
              <a:tr h="230430">
                <a:tc>
                  <a:txBody>
                    <a:bodyPr/>
                    <a:lstStyle/>
                    <a:p>
                      <a:endParaRPr lang="en-GB" sz="1000" dirty="0">
                        <a:latin typeface="Century Gothic" panose="020B0502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Century Gothic" panose="020B0502020202020204" pitchFamily="34" charset="0"/>
                        </a:rPr>
                        <a:t>Production catering </a:t>
                      </a:r>
                    </a:p>
                  </a:txBody>
                  <a:tcPr/>
                </a:tc>
                <a:extLst>
                  <a:ext uri="{0D108BD9-81ED-4DB2-BD59-A6C34878D82A}">
                    <a16:rowId xmlns:a16="http://schemas.microsoft.com/office/drawing/2014/main" val="1261143592"/>
                  </a:ext>
                </a:extLst>
              </a:tr>
              <a:tr h="230430">
                <a:tc>
                  <a:txBody>
                    <a:bodyPr/>
                    <a:lstStyle/>
                    <a:p>
                      <a:endParaRPr lang="en-GB" sz="1000" dirty="0">
                        <a:latin typeface="Century Gothic" panose="020B0502020202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Century Gothic" panose="020B0502020202020204" pitchFamily="34" charset="0"/>
                        </a:rPr>
                        <a:t>Construction materials for site (ongoing maintenance)</a:t>
                      </a:r>
                    </a:p>
                  </a:txBody>
                  <a:tcPr/>
                </a:tc>
                <a:extLst>
                  <a:ext uri="{0D108BD9-81ED-4DB2-BD59-A6C34878D82A}">
                    <a16:rowId xmlns:a16="http://schemas.microsoft.com/office/drawing/2014/main" val="50627853"/>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Studio catering – food and materials, equipment </a:t>
                      </a:r>
                    </a:p>
                  </a:txBody>
                  <a:tcPr/>
                </a:tc>
                <a:extLst>
                  <a:ext uri="{0D108BD9-81ED-4DB2-BD59-A6C34878D82A}">
                    <a16:rowId xmlns:a16="http://schemas.microsoft.com/office/drawing/2014/main" val="802415614"/>
                  </a:ext>
                </a:extLst>
              </a:tr>
              <a:tr h="230430">
                <a:tc>
                  <a:txBody>
                    <a:bodyPr/>
                    <a:lstStyle/>
                    <a:p>
                      <a:endParaRPr lang="en-GB" sz="10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1000" dirty="0">
                          <a:latin typeface="Century Gothic" panose="020B0502020202020204" pitchFamily="34" charset="0"/>
                        </a:rPr>
                        <a:t>Office, kitchen and workshop materials </a:t>
                      </a:r>
                    </a:p>
                  </a:txBody>
                  <a:tcPr/>
                </a:tc>
                <a:extLst>
                  <a:ext uri="{0D108BD9-81ED-4DB2-BD59-A6C34878D82A}">
                    <a16:rowId xmlns:a16="http://schemas.microsoft.com/office/drawing/2014/main" val="1600321922"/>
                  </a:ext>
                </a:extLst>
              </a:tr>
            </a:tbl>
          </a:graphicData>
        </a:graphic>
      </p:graphicFrame>
      <p:graphicFrame>
        <p:nvGraphicFramePr>
          <p:cNvPr id="8" name="Table 2">
            <a:extLst>
              <a:ext uri="{FF2B5EF4-FFF2-40B4-BE49-F238E27FC236}">
                <a16:creationId xmlns:a16="http://schemas.microsoft.com/office/drawing/2014/main" id="{6AE85AB0-16A4-48FE-8E70-06347B9832C2}"/>
              </a:ext>
            </a:extLst>
          </p:cNvPr>
          <p:cNvGraphicFramePr>
            <a:graphicFrameLocks noGrp="1"/>
          </p:cNvGraphicFramePr>
          <p:nvPr>
            <p:extLst>
              <p:ext uri="{D42A27DB-BD31-4B8C-83A1-F6EECF244321}">
                <p14:modId xmlns:p14="http://schemas.microsoft.com/office/powerpoint/2010/main" val="3170666923"/>
              </p:ext>
            </p:extLst>
          </p:nvPr>
        </p:nvGraphicFramePr>
        <p:xfrm>
          <a:off x="6568039" y="1075578"/>
          <a:ext cx="4882980" cy="4937760"/>
        </p:xfrm>
        <a:graphic>
          <a:graphicData uri="http://schemas.openxmlformats.org/drawingml/2006/table">
            <a:tbl>
              <a:tblPr firstRow="1" bandRow="1">
                <a:tableStyleId>{18603FDC-E32A-4AB5-989C-0864C3EAD2B8}</a:tableStyleId>
              </a:tblPr>
              <a:tblGrid>
                <a:gridCol w="1310175">
                  <a:extLst>
                    <a:ext uri="{9D8B030D-6E8A-4147-A177-3AD203B41FA5}">
                      <a16:colId xmlns:a16="http://schemas.microsoft.com/office/drawing/2014/main" val="3454890516"/>
                    </a:ext>
                  </a:extLst>
                </a:gridCol>
                <a:gridCol w="3572805">
                  <a:extLst>
                    <a:ext uri="{9D8B030D-6E8A-4147-A177-3AD203B41FA5}">
                      <a16:colId xmlns:a16="http://schemas.microsoft.com/office/drawing/2014/main" val="1207687762"/>
                    </a:ext>
                  </a:extLst>
                </a:gridCol>
              </a:tblGrid>
              <a:tr h="230430">
                <a:tc>
                  <a:txBody>
                    <a:bodyPr/>
                    <a:lstStyle/>
                    <a:p>
                      <a:pPr algn="ctr"/>
                      <a:r>
                        <a:rPr lang="en-GB" sz="1000" dirty="0">
                          <a:latin typeface="Century Gothic" panose="020B0502020202020204" pitchFamily="34" charset="0"/>
                        </a:rPr>
                        <a:t>Topic</a:t>
                      </a:r>
                      <a:endParaRPr lang="en-GB" sz="1000" b="1" dirty="0">
                        <a:latin typeface="Century Gothic" panose="020B0502020202020204" pitchFamily="34" charset="0"/>
                      </a:endParaRPr>
                    </a:p>
                  </a:txBody>
                  <a:tcPr/>
                </a:tc>
                <a:tc>
                  <a:txBody>
                    <a:bodyPr/>
                    <a:lstStyle/>
                    <a:p>
                      <a:pPr algn="ctr"/>
                      <a:r>
                        <a:rPr lang="en-GB" sz="1000" dirty="0">
                          <a:latin typeface="Century Gothic" panose="020B0502020202020204" pitchFamily="34" charset="0"/>
                        </a:rPr>
                        <a:t>Activity</a:t>
                      </a:r>
                      <a:endParaRPr lang="en-GB" sz="1000" b="1" dirty="0">
                        <a:latin typeface="Century Gothic" panose="020B0502020202020204" pitchFamily="34" charset="0"/>
                      </a:endParaRPr>
                    </a:p>
                  </a:txBody>
                  <a:tcPr/>
                </a:tc>
                <a:extLst>
                  <a:ext uri="{0D108BD9-81ED-4DB2-BD59-A6C34878D82A}">
                    <a16:rowId xmlns:a16="http://schemas.microsoft.com/office/drawing/2014/main" val="939294093"/>
                  </a:ext>
                </a:extLst>
              </a:tr>
              <a:tr h="230430">
                <a:tc>
                  <a:txBody>
                    <a:bodyPr/>
                    <a:lstStyle/>
                    <a:p>
                      <a:r>
                        <a:rPr lang="en-GB" sz="1000" dirty="0">
                          <a:latin typeface="Century Gothic" panose="020B0502020202020204" pitchFamily="34" charset="0"/>
                        </a:rPr>
                        <a:t>People</a:t>
                      </a:r>
                      <a:endParaRPr lang="en-GB" sz="1000" b="1" dirty="0">
                        <a:latin typeface="Century Gothic" panose="020B0502020202020204" pitchFamily="34" charset="0"/>
                      </a:endParaRPr>
                    </a:p>
                  </a:txBody>
                  <a:tcPr/>
                </a:tc>
                <a:tc>
                  <a:txBody>
                    <a:bodyPr/>
                    <a:lstStyle/>
                    <a:p>
                      <a:r>
                        <a:rPr lang="en-GB" sz="1000" dirty="0">
                          <a:latin typeface="Century Gothic" panose="020B0502020202020204" pitchFamily="34" charset="0"/>
                        </a:rPr>
                        <a:t>Comms and signage around the site – waste and behaviour</a:t>
                      </a:r>
                    </a:p>
                  </a:txBody>
                  <a:tcPr/>
                </a:tc>
                <a:extLst>
                  <a:ext uri="{0D108BD9-81ED-4DB2-BD59-A6C34878D82A}">
                    <a16:rowId xmlns:a16="http://schemas.microsoft.com/office/drawing/2014/main" val="3554938103"/>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Community outreach </a:t>
                      </a:r>
                    </a:p>
                  </a:txBody>
                  <a:tcPr/>
                </a:tc>
                <a:extLst>
                  <a:ext uri="{0D108BD9-81ED-4DB2-BD59-A6C34878D82A}">
                    <a16:rowId xmlns:a16="http://schemas.microsoft.com/office/drawing/2014/main" val="1744488915"/>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Training/Skills/Employment</a:t>
                      </a:r>
                    </a:p>
                  </a:txBody>
                  <a:tcPr/>
                </a:tc>
                <a:extLst>
                  <a:ext uri="{0D108BD9-81ED-4DB2-BD59-A6C34878D82A}">
                    <a16:rowId xmlns:a16="http://schemas.microsoft.com/office/drawing/2014/main" val="3865123967"/>
                  </a:ext>
                </a:extLst>
              </a:tr>
              <a:tr h="230430">
                <a:tc>
                  <a:txBody>
                    <a:bodyPr/>
                    <a:lstStyle/>
                    <a:p>
                      <a:r>
                        <a:rPr lang="en-GB" sz="1000" dirty="0">
                          <a:latin typeface="Century Gothic" panose="020B0502020202020204" pitchFamily="34" charset="0"/>
                        </a:rPr>
                        <a:t>Space provision </a:t>
                      </a:r>
                    </a:p>
                  </a:txBody>
                  <a:tcPr/>
                </a:tc>
                <a:tc>
                  <a:txBody>
                    <a:bodyPr/>
                    <a:lstStyle/>
                    <a:p>
                      <a:r>
                        <a:rPr lang="en-GB" sz="1000" dirty="0">
                          <a:latin typeface="Century Gothic" panose="020B0502020202020204" pitchFamily="34" charset="0"/>
                        </a:rPr>
                        <a:t>Stages and broadcast suites</a:t>
                      </a:r>
                    </a:p>
                  </a:txBody>
                  <a:tcPr/>
                </a:tc>
                <a:extLst>
                  <a:ext uri="{0D108BD9-81ED-4DB2-BD59-A6C34878D82A}">
                    <a16:rowId xmlns:a16="http://schemas.microsoft.com/office/drawing/2014/main" val="1833270529"/>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Canteen / Dining area </a:t>
                      </a:r>
                    </a:p>
                  </a:txBody>
                  <a:tcPr/>
                </a:tc>
                <a:extLst>
                  <a:ext uri="{0D108BD9-81ED-4DB2-BD59-A6C34878D82A}">
                    <a16:rowId xmlns:a16="http://schemas.microsoft.com/office/drawing/2014/main" val="2264315754"/>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Production offices and workshops</a:t>
                      </a:r>
                    </a:p>
                  </a:txBody>
                  <a:tcPr/>
                </a:tc>
                <a:extLst>
                  <a:ext uri="{0D108BD9-81ED-4DB2-BD59-A6C34878D82A}">
                    <a16:rowId xmlns:a16="http://schemas.microsoft.com/office/drawing/2014/main" val="1318670609"/>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Dressing rooms, costume storage, hair and make up</a:t>
                      </a:r>
                    </a:p>
                  </a:txBody>
                  <a:tcPr/>
                </a:tc>
                <a:extLst>
                  <a:ext uri="{0D108BD9-81ED-4DB2-BD59-A6C34878D82A}">
                    <a16:rowId xmlns:a16="http://schemas.microsoft.com/office/drawing/2014/main" val="955049871"/>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Set storage and warehousing </a:t>
                      </a:r>
                    </a:p>
                  </a:txBody>
                  <a:tcPr/>
                </a:tc>
                <a:extLst>
                  <a:ext uri="{0D108BD9-81ED-4DB2-BD59-A6C34878D82A}">
                    <a16:rowId xmlns:a16="http://schemas.microsoft.com/office/drawing/2014/main" val="423010783"/>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Dye and Paint rooms </a:t>
                      </a:r>
                    </a:p>
                  </a:txBody>
                  <a:tcPr/>
                </a:tc>
                <a:extLst>
                  <a:ext uri="{0D108BD9-81ED-4DB2-BD59-A6C34878D82A}">
                    <a16:rowId xmlns:a16="http://schemas.microsoft.com/office/drawing/2014/main" val="96608940"/>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Car park car charging space </a:t>
                      </a:r>
                    </a:p>
                  </a:txBody>
                  <a:tcPr/>
                </a:tc>
                <a:extLst>
                  <a:ext uri="{0D108BD9-81ED-4DB2-BD59-A6C34878D82A}">
                    <a16:rowId xmlns:a16="http://schemas.microsoft.com/office/drawing/2014/main" val="3821344300"/>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Toilet (equipment + cleaning)</a:t>
                      </a:r>
                    </a:p>
                  </a:txBody>
                  <a:tcPr/>
                </a:tc>
                <a:extLst>
                  <a:ext uri="{0D108BD9-81ED-4DB2-BD59-A6C34878D82A}">
                    <a16:rowId xmlns:a16="http://schemas.microsoft.com/office/drawing/2014/main" val="2312052302"/>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Backlot and outdoor spaces </a:t>
                      </a:r>
                    </a:p>
                  </a:txBody>
                  <a:tcPr/>
                </a:tc>
                <a:extLst>
                  <a:ext uri="{0D108BD9-81ED-4DB2-BD59-A6C34878D82A}">
                    <a16:rowId xmlns:a16="http://schemas.microsoft.com/office/drawing/2014/main" val="84127531"/>
                  </a:ext>
                </a:extLst>
              </a:tr>
              <a:tr h="230430">
                <a:tc>
                  <a:txBody>
                    <a:bodyPr/>
                    <a:lstStyle/>
                    <a:p>
                      <a:r>
                        <a:rPr lang="en-GB" sz="1000" dirty="0">
                          <a:latin typeface="Century Gothic" panose="020B0502020202020204" pitchFamily="34" charset="0"/>
                        </a:rPr>
                        <a:t>Transport </a:t>
                      </a:r>
                    </a:p>
                  </a:txBody>
                  <a:tcPr/>
                </a:tc>
                <a:tc>
                  <a:txBody>
                    <a:bodyPr/>
                    <a:lstStyle/>
                    <a:p>
                      <a:r>
                        <a:rPr lang="en-GB" sz="1000" dirty="0">
                          <a:latin typeface="Century Gothic" panose="020B0502020202020204" pitchFamily="34" charset="0"/>
                        </a:rPr>
                        <a:t>Public transport access</a:t>
                      </a:r>
                    </a:p>
                  </a:txBody>
                  <a:tcPr/>
                </a:tc>
                <a:extLst>
                  <a:ext uri="{0D108BD9-81ED-4DB2-BD59-A6C34878D82A}">
                    <a16:rowId xmlns:a16="http://schemas.microsoft.com/office/drawing/2014/main" val="4107894067"/>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Studio vehicles (transport around site)</a:t>
                      </a:r>
                    </a:p>
                  </a:txBody>
                  <a:tcPr/>
                </a:tc>
                <a:extLst>
                  <a:ext uri="{0D108BD9-81ED-4DB2-BD59-A6C34878D82A}">
                    <a16:rowId xmlns:a16="http://schemas.microsoft.com/office/drawing/2014/main" val="2352671753"/>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Travel to work schemes / Car share</a:t>
                      </a:r>
                    </a:p>
                  </a:txBody>
                  <a:tcPr/>
                </a:tc>
                <a:extLst>
                  <a:ext uri="{0D108BD9-81ED-4DB2-BD59-A6C34878D82A}">
                    <a16:rowId xmlns:a16="http://schemas.microsoft.com/office/drawing/2014/main" val="1497486115"/>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Studio deliveries </a:t>
                      </a:r>
                    </a:p>
                  </a:txBody>
                  <a:tcPr/>
                </a:tc>
                <a:extLst>
                  <a:ext uri="{0D108BD9-81ED-4DB2-BD59-A6C34878D82A}">
                    <a16:rowId xmlns:a16="http://schemas.microsoft.com/office/drawing/2014/main" val="1289668967"/>
                  </a:ext>
                </a:extLst>
              </a:tr>
              <a:tr h="374449">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Transportation of production materials/costumes/set materials to and from site</a:t>
                      </a:r>
                    </a:p>
                  </a:txBody>
                  <a:tcPr/>
                </a:tc>
                <a:extLst>
                  <a:ext uri="{0D108BD9-81ED-4DB2-BD59-A6C34878D82A}">
                    <a16:rowId xmlns:a16="http://schemas.microsoft.com/office/drawing/2014/main" val="3782687594"/>
                  </a:ext>
                </a:extLst>
              </a:tr>
              <a:tr h="230430">
                <a:tc>
                  <a:txBody>
                    <a:bodyPr/>
                    <a:lstStyle/>
                    <a:p>
                      <a:endParaRPr lang="en-GB" sz="1000" dirty="0">
                        <a:latin typeface="Century Gothic" panose="020B0502020202020204" pitchFamily="34" charset="0"/>
                      </a:endParaRPr>
                    </a:p>
                  </a:txBody>
                  <a:tcPr/>
                </a:tc>
                <a:tc>
                  <a:txBody>
                    <a:bodyPr/>
                    <a:lstStyle/>
                    <a:p>
                      <a:r>
                        <a:rPr lang="en-GB" sz="1000" dirty="0">
                          <a:latin typeface="Century Gothic" panose="020B0502020202020204" pitchFamily="34" charset="0"/>
                        </a:rPr>
                        <a:t>Consolidate logistics of general production materials</a:t>
                      </a:r>
                    </a:p>
                  </a:txBody>
                  <a:tcPr/>
                </a:tc>
                <a:extLst>
                  <a:ext uri="{0D108BD9-81ED-4DB2-BD59-A6C34878D82A}">
                    <a16:rowId xmlns:a16="http://schemas.microsoft.com/office/drawing/2014/main" val="1893025628"/>
                  </a:ext>
                </a:extLst>
              </a:tr>
            </a:tbl>
          </a:graphicData>
        </a:graphic>
      </p:graphicFrame>
      <p:sp>
        <p:nvSpPr>
          <p:cNvPr id="9" name="Text Placeholder 12">
            <a:extLst>
              <a:ext uri="{FF2B5EF4-FFF2-40B4-BE49-F238E27FC236}">
                <a16:creationId xmlns:a16="http://schemas.microsoft.com/office/drawing/2014/main" id="{3F039A6D-7EA0-4854-ADB2-34A29376D8BB}"/>
              </a:ext>
            </a:extLst>
          </p:cNvPr>
          <p:cNvSpPr txBox="1">
            <a:spLocks/>
          </p:cNvSpPr>
          <p:nvPr/>
        </p:nvSpPr>
        <p:spPr>
          <a:xfrm>
            <a:off x="255611" y="822711"/>
            <a:ext cx="11007007" cy="1880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2880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648000" indent="-1800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latin typeface="Century Gothic" panose="020B0502020202020204" pitchFamily="34" charset="0"/>
              </a:rPr>
              <a:t>The Standard addresses impacts associated with the following studio activities.</a:t>
            </a:r>
          </a:p>
          <a:p>
            <a:endParaRPr lang="en-GB" sz="1100" dirty="0">
              <a:solidFill>
                <a:srgbClr val="FF0000"/>
              </a:solidFill>
              <a:highlight>
                <a:srgbClr val="FFFF00"/>
              </a:highlight>
              <a:latin typeface="Century Gothic" panose="020B0502020202020204" pitchFamily="34" charset="0"/>
            </a:endParaRPr>
          </a:p>
          <a:p>
            <a:endParaRPr lang="en-GB" sz="1100" dirty="0">
              <a:solidFill>
                <a:srgbClr val="FF0000"/>
              </a:solidFill>
              <a:highlight>
                <a:srgbClr val="FFFF00"/>
              </a:highlight>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365988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3. Sustainability Outcomes</a:t>
            </a:r>
          </a:p>
          <a:p>
            <a:endParaRPr lang="en-GB" dirty="0"/>
          </a:p>
        </p:txBody>
      </p:sp>
      <p:graphicFrame>
        <p:nvGraphicFramePr>
          <p:cNvPr id="4" name="Table 3">
            <a:extLst>
              <a:ext uri="{FF2B5EF4-FFF2-40B4-BE49-F238E27FC236}">
                <a16:creationId xmlns:a16="http://schemas.microsoft.com/office/drawing/2014/main" id="{C7292990-E781-45CF-8836-8F9EA4B03BA9}"/>
              </a:ext>
            </a:extLst>
          </p:cNvPr>
          <p:cNvGraphicFramePr>
            <a:graphicFrameLocks noGrp="1"/>
          </p:cNvGraphicFramePr>
          <p:nvPr>
            <p:extLst>
              <p:ext uri="{D42A27DB-BD31-4B8C-83A1-F6EECF244321}">
                <p14:modId xmlns:p14="http://schemas.microsoft.com/office/powerpoint/2010/main" val="1721035764"/>
              </p:ext>
            </p:extLst>
          </p:nvPr>
        </p:nvGraphicFramePr>
        <p:xfrm>
          <a:off x="658812" y="2042531"/>
          <a:ext cx="10736275" cy="4215045"/>
        </p:xfrm>
        <a:graphic>
          <a:graphicData uri="http://schemas.openxmlformats.org/drawingml/2006/table">
            <a:tbl>
              <a:tblPr firstRow="1" bandRow="1">
                <a:tableStyleId>{18603FDC-E32A-4AB5-989C-0864C3EAD2B8}</a:tableStyleId>
              </a:tblPr>
              <a:tblGrid>
                <a:gridCol w="3151081">
                  <a:extLst>
                    <a:ext uri="{9D8B030D-6E8A-4147-A177-3AD203B41FA5}">
                      <a16:colId xmlns:a16="http://schemas.microsoft.com/office/drawing/2014/main" val="2962979484"/>
                    </a:ext>
                  </a:extLst>
                </a:gridCol>
                <a:gridCol w="4198707">
                  <a:extLst>
                    <a:ext uri="{9D8B030D-6E8A-4147-A177-3AD203B41FA5}">
                      <a16:colId xmlns:a16="http://schemas.microsoft.com/office/drawing/2014/main" val="79523391"/>
                    </a:ext>
                  </a:extLst>
                </a:gridCol>
                <a:gridCol w="3386487">
                  <a:extLst>
                    <a:ext uri="{9D8B030D-6E8A-4147-A177-3AD203B41FA5}">
                      <a16:colId xmlns:a16="http://schemas.microsoft.com/office/drawing/2014/main" val="3370842777"/>
                    </a:ext>
                  </a:extLst>
                </a:gridCol>
              </a:tblGrid>
              <a:tr h="49648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800" dirty="0">
                          <a:latin typeface="Century Gothic" panose="020B0502020202020204" pitchFamily="34" charset="0"/>
                        </a:rPr>
                        <a:t>Theme</a:t>
                      </a:r>
                      <a:endParaRPr lang="en-GB" sz="1800" b="1" dirty="0">
                        <a:solidFill>
                          <a:schemeClr val="tx1"/>
                        </a:solidFill>
                        <a:latin typeface="Century Gothic" panose="020B0502020202020204" pitchFamily="34" charset="0"/>
                        <a:cs typeface="Times" panose="02020603050405020304" pitchFamily="18" charset="0"/>
                      </a:endParaRPr>
                    </a:p>
                  </a:txBody>
                  <a:tcPr/>
                </a:tc>
                <a:tc>
                  <a:txBody>
                    <a:bodyPr/>
                    <a:lstStyle/>
                    <a:p>
                      <a:pPr algn="ctr"/>
                      <a:r>
                        <a:rPr lang="en-GB" sz="1800" dirty="0">
                          <a:latin typeface="Century Gothic" panose="020B0502020202020204" pitchFamily="34" charset="0"/>
                        </a:rPr>
                        <a:t>Outcome</a:t>
                      </a:r>
                      <a:endParaRPr lang="en-GB" sz="1800" b="1" dirty="0">
                        <a:solidFill>
                          <a:schemeClr val="tx1"/>
                        </a:solidFill>
                        <a:latin typeface="Century Gothic" panose="020B0502020202020204" pitchFamily="34" charset="0"/>
                        <a:cs typeface="Times" panose="02020603050405020304" pitchFamily="18" charset="0"/>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800" dirty="0">
                          <a:latin typeface="Century Gothic" panose="020B0502020202020204" pitchFamily="34" charset="0"/>
                        </a:rPr>
                        <a:t>Sustainability Topics</a:t>
                      </a:r>
                      <a:endParaRPr lang="en-GB" sz="1800" b="1" dirty="0">
                        <a:solidFill>
                          <a:schemeClr val="tx1"/>
                        </a:solidFill>
                        <a:latin typeface="Century Gothic" panose="020B0502020202020204" pitchFamily="34" charset="0"/>
                        <a:cs typeface="Times" panose="02020603050405020304" pitchFamily="18" charset="0"/>
                      </a:endParaRPr>
                    </a:p>
                  </a:txBody>
                  <a:tcPr/>
                </a:tc>
                <a:extLst>
                  <a:ext uri="{0D108BD9-81ED-4DB2-BD59-A6C34878D82A}">
                    <a16:rowId xmlns:a16="http://schemas.microsoft.com/office/drawing/2014/main" val="3067164001"/>
                  </a:ext>
                </a:extLst>
              </a:tr>
              <a:tr h="616820">
                <a:tc>
                  <a:txBody>
                    <a:bodyPr/>
                    <a:lstStyle/>
                    <a:p>
                      <a:pPr algn="ctr"/>
                      <a:r>
                        <a:rPr lang="en-GB" sz="1600" b="1" dirty="0">
                          <a:solidFill>
                            <a:schemeClr val="bg1"/>
                          </a:solidFill>
                          <a:latin typeface="Century Gothic" panose="020B0502020202020204" pitchFamily="34" charset="0"/>
                        </a:rPr>
                        <a:t>Climate</a:t>
                      </a:r>
                    </a:p>
                  </a:txBody>
                  <a:tcPr anchor="ctr"/>
                </a:tc>
                <a:tc>
                  <a:txBody>
                    <a:bodyPr/>
                    <a:lstStyle/>
                    <a:p>
                      <a:pPr algn="ctr"/>
                      <a:r>
                        <a:rPr lang="en-GB" sz="1100" dirty="0">
                          <a:solidFill>
                            <a:schemeClr val="bg1"/>
                          </a:solidFill>
                          <a:latin typeface="Century Gothic" panose="020B0502020202020204" pitchFamily="34" charset="0"/>
                        </a:rPr>
                        <a:t>Drive the industry transition towards net zero carbon and be resilient to climate change. </a:t>
                      </a:r>
                      <a:endParaRPr lang="en-GB" sz="1100" b="0" dirty="0">
                        <a:solidFill>
                          <a:schemeClr val="bg1"/>
                        </a:solidFill>
                        <a:latin typeface="Century Gothic" panose="020B0502020202020204" pitchFamily="34" charset="0"/>
                      </a:endParaRP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Energy Demand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Energy Generation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Fuel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Water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Resilience</a:t>
                      </a:r>
                      <a:endParaRPr lang="en-GB" sz="1100" dirty="0">
                        <a:solidFill>
                          <a:schemeClr val="bg1"/>
                        </a:solidFill>
                        <a:latin typeface="Century Gothic" panose="020B0502020202020204" pitchFamily="34" charset="0"/>
                        <a:cs typeface="Times" panose="02020603050405020304" pitchFamily="18" charset="0"/>
                      </a:endParaRPr>
                    </a:p>
                  </a:txBody>
                  <a:tcPr/>
                </a:tc>
                <a:extLst>
                  <a:ext uri="{0D108BD9-81ED-4DB2-BD59-A6C34878D82A}">
                    <a16:rowId xmlns:a16="http://schemas.microsoft.com/office/drawing/2014/main" val="3113235961"/>
                  </a:ext>
                </a:extLst>
              </a:tr>
              <a:tr h="616820">
                <a:tc>
                  <a:txBody>
                    <a:bodyPr/>
                    <a:lstStyle/>
                    <a:p>
                      <a:pPr algn="ctr"/>
                      <a:r>
                        <a:rPr lang="en-GB" sz="1600" b="1" dirty="0">
                          <a:solidFill>
                            <a:schemeClr val="bg1"/>
                          </a:solidFill>
                          <a:latin typeface="Century Gothic" panose="020B0502020202020204" pitchFamily="34" charset="0"/>
                        </a:rPr>
                        <a:t>Circularity</a:t>
                      </a:r>
                    </a:p>
                  </a:txBody>
                  <a:tcPr anchor="ctr"/>
                </a:tc>
                <a:tc>
                  <a:txBody>
                    <a:bodyPr/>
                    <a:lstStyle/>
                    <a:p>
                      <a:pPr algn="ctr"/>
                      <a:r>
                        <a:rPr lang="en-GB" sz="1100" dirty="0">
                          <a:solidFill>
                            <a:schemeClr val="bg1"/>
                          </a:solidFill>
                          <a:latin typeface="Century Gothic" panose="020B0502020202020204" pitchFamily="34" charset="0"/>
                        </a:rPr>
                        <a:t>Support the transition to a circular economy through minimising waste and material use.</a:t>
                      </a:r>
                      <a:endParaRPr lang="en-GB" sz="1100" b="0" dirty="0">
                        <a:solidFill>
                          <a:schemeClr val="bg1"/>
                        </a:solidFill>
                        <a:latin typeface="Century Gothic" panose="020B0502020202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Waste Generation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Waste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Materials Use – Responsible Sourcing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Materials Use – Sharing and Re-Use Schemes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Supply Chain Management</a:t>
                      </a:r>
                      <a:endParaRPr lang="en-GB" sz="1100" dirty="0">
                        <a:solidFill>
                          <a:schemeClr val="bg1"/>
                        </a:solidFill>
                        <a:latin typeface="Century Gothic" panose="020B0502020202020204" pitchFamily="34" charset="0"/>
                        <a:cs typeface="Times" panose="02020603050405020304" pitchFamily="18" charset="0"/>
                      </a:endParaRPr>
                    </a:p>
                  </a:txBody>
                  <a:tcPr/>
                </a:tc>
                <a:extLst>
                  <a:ext uri="{0D108BD9-81ED-4DB2-BD59-A6C34878D82A}">
                    <a16:rowId xmlns:a16="http://schemas.microsoft.com/office/drawing/2014/main" val="957040633"/>
                  </a:ext>
                </a:extLst>
              </a:tr>
              <a:tr h="345729">
                <a:tc>
                  <a:txBody>
                    <a:bodyPr/>
                    <a:lstStyle/>
                    <a:p>
                      <a:pPr algn="ctr"/>
                      <a:r>
                        <a:rPr lang="en-GB" sz="1600" b="1" dirty="0">
                          <a:solidFill>
                            <a:schemeClr val="bg1"/>
                          </a:solidFill>
                          <a:latin typeface="Century Gothic" panose="020B0502020202020204" pitchFamily="34" charset="0"/>
                        </a:rPr>
                        <a:t>Nature</a:t>
                      </a:r>
                    </a:p>
                  </a:txBody>
                  <a:tcPr anchor="ctr"/>
                </a:tc>
                <a:tc>
                  <a:txBody>
                    <a:bodyPr/>
                    <a:lstStyle/>
                    <a:p>
                      <a:pPr algn="ctr"/>
                      <a:r>
                        <a:rPr lang="en-GB" sz="1100" dirty="0">
                          <a:solidFill>
                            <a:schemeClr val="bg1"/>
                          </a:solidFill>
                          <a:latin typeface="Century Gothic" panose="020B0502020202020204" pitchFamily="34" charset="0"/>
                        </a:rPr>
                        <a:t>Protect and enhance green space and nature, improving resilience and providing connections for people and broader ecosystem networks.</a:t>
                      </a:r>
                      <a:endParaRPr lang="en-GB" sz="1100" b="0" dirty="0">
                        <a:solidFill>
                          <a:schemeClr val="bg1"/>
                        </a:solidFill>
                        <a:latin typeface="Century Gothic" panose="020B0502020202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Responsible Food Sourcing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Biodiversity </a:t>
                      </a:r>
                      <a:endParaRPr lang="en-GB" sz="1100" dirty="0">
                        <a:solidFill>
                          <a:schemeClr val="bg1"/>
                        </a:solidFill>
                        <a:latin typeface="Century Gothic" panose="020B0502020202020204" pitchFamily="34" charset="0"/>
                        <a:cs typeface="Times" panose="02020603050405020304" pitchFamily="18" charset="0"/>
                      </a:endParaRPr>
                    </a:p>
                  </a:txBody>
                  <a:tcPr/>
                </a:tc>
                <a:extLst>
                  <a:ext uri="{0D108BD9-81ED-4DB2-BD59-A6C34878D82A}">
                    <a16:rowId xmlns:a16="http://schemas.microsoft.com/office/drawing/2014/main" val="23038666"/>
                  </a:ext>
                </a:extLst>
              </a:tr>
              <a:tr h="3080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Century Gothic" panose="020B0502020202020204" pitchFamily="34" charset="0"/>
                        </a:rPr>
                        <a:t>People</a:t>
                      </a:r>
                      <a:endParaRPr lang="en-GB" sz="1600" b="1" dirty="0">
                        <a:solidFill>
                          <a:schemeClr val="bg1"/>
                        </a:solidFill>
                        <a:latin typeface="Century Gothic" panose="020B0502020202020204" pitchFamily="34" charset="0"/>
                        <a:cs typeface="Times"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Century Gothic" panose="020B0502020202020204" pitchFamily="34" charset="0"/>
                        </a:rPr>
                        <a:t>Support wellbeing of visitors, workers, local communities and supply chains.</a:t>
                      </a:r>
                      <a:endParaRPr lang="en-GB" sz="1100" b="0" dirty="0">
                        <a:solidFill>
                          <a:schemeClr val="bg1"/>
                        </a:solidFill>
                        <a:latin typeface="Century Gothic" panose="020B0502020202020204" pitchFamily="34" charset="0"/>
                        <a:cs typeface="Times" panose="02020603050405020304" pitchFamily="18"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Wellbeing of Workers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Community Outreach and Charitable Donations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Employment, Skills, and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Supply Chain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bg1"/>
                          </a:solidFill>
                          <a:latin typeface="Century Gothic" panose="020B0502020202020204" pitchFamily="34" charset="0"/>
                        </a:rPr>
                        <a:t>Diversity and Accessibility</a:t>
                      </a:r>
                    </a:p>
                  </a:txBody>
                  <a:tcPr/>
                </a:tc>
                <a:extLst>
                  <a:ext uri="{0D108BD9-81ED-4DB2-BD59-A6C34878D82A}">
                    <a16:rowId xmlns:a16="http://schemas.microsoft.com/office/drawing/2014/main" val="1832443024"/>
                  </a:ext>
                </a:extLst>
              </a:tr>
            </a:tbl>
          </a:graphicData>
        </a:graphic>
      </p:graphicFrame>
      <p:sp>
        <p:nvSpPr>
          <p:cNvPr id="5" name="Text Placeholder 12">
            <a:extLst>
              <a:ext uri="{FF2B5EF4-FFF2-40B4-BE49-F238E27FC236}">
                <a16:creationId xmlns:a16="http://schemas.microsoft.com/office/drawing/2014/main" id="{C5B4E667-AE6A-41F7-AD78-04F7872E44C3}"/>
              </a:ext>
            </a:extLst>
          </p:cNvPr>
          <p:cNvSpPr txBox="1">
            <a:spLocks/>
          </p:cNvSpPr>
          <p:nvPr/>
        </p:nvSpPr>
        <p:spPr>
          <a:xfrm>
            <a:off x="658812" y="1420357"/>
            <a:ext cx="11007007" cy="44582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2880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648000" indent="-1800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latin typeface="Century Gothic" panose="020B0502020202020204" pitchFamily="34" charset="0"/>
              </a:rPr>
              <a:t>The table below outlines the key sustainability themes, outcomes and topics addressed by the Standard. These are based on the findings from the Scoping and Materiality Assessment, described in Sections </a:t>
            </a:r>
            <a:r>
              <a:rPr lang="en-GB" sz="1100" dirty="0">
                <a:highlight>
                  <a:srgbClr val="FFFF00"/>
                </a:highlight>
                <a:latin typeface="Century Gothic" panose="020B0502020202020204" pitchFamily="34" charset="0"/>
              </a:rPr>
              <a:t>5 to 7</a:t>
            </a:r>
            <a:r>
              <a:rPr lang="en-GB" sz="1100" dirty="0">
                <a:latin typeface="Century Gothic" panose="020B0502020202020204" pitchFamily="34" charset="0"/>
              </a:rPr>
              <a:t>. </a:t>
            </a:r>
            <a:endParaRPr lang="en-GB" sz="1100" dirty="0">
              <a:solidFill>
                <a:srgbClr val="FF0000"/>
              </a:solidFill>
              <a:highlight>
                <a:srgbClr val="FFFF00"/>
              </a:highlight>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143354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4. Standard setting process</a:t>
            </a:r>
          </a:p>
          <a:p>
            <a:endParaRPr lang="en-GB" dirty="0"/>
          </a:p>
        </p:txBody>
      </p:sp>
      <p:sp>
        <p:nvSpPr>
          <p:cNvPr id="4" name="Text Placeholder 12">
            <a:extLst>
              <a:ext uri="{FF2B5EF4-FFF2-40B4-BE49-F238E27FC236}">
                <a16:creationId xmlns:a16="http://schemas.microsoft.com/office/drawing/2014/main" id="{4D1C23E5-7CCB-40E8-BB91-1C560D995323}"/>
              </a:ext>
            </a:extLst>
          </p:cNvPr>
          <p:cNvSpPr txBox="1">
            <a:spLocks/>
          </p:cNvSpPr>
          <p:nvPr/>
        </p:nvSpPr>
        <p:spPr>
          <a:xfrm>
            <a:off x="327304" y="1297464"/>
            <a:ext cx="10458367" cy="53039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2880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648000" indent="-1800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Century Gothic" panose="020B0502020202020204" pitchFamily="34" charset="0"/>
              </a:rPr>
              <a:t>The Standard was developed in 2021, with initial launch in 2022.  The diagram below sets out the standard setting process, including stakeholder engagement and consultation.</a:t>
            </a:r>
          </a:p>
        </p:txBody>
      </p:sp>
      <p:sp>
        <p:nvSpPr>
          <p:cNvPr id="5" name="Rectangle 4">
            <a:extLst>
              <a:ext uri="{FF2B5EF4-FFF2-40B4-BE49-F238E27FC236}">
                <a16:creationId xmlns:a16="http://schemas.microsoft.com/office/drawing/2014/main" id="{38423468-5ADA-4EE9-BA23-2B19D0F9D822}"/>
              </a:ext>
            </a:extLst>
          </p:cNvPr>
          <p:cNvSpPr/>
          <p:nvPr/>
        </p:nvSpPr>
        <p:spPr>
          <a:xfrm>
            <a:off x="226503" y="2679863"/>
            <a:ext cx="1761688" cy="726923"/>
          </a:xfrm>
          <a:prstGeom prst="rect">
            <a:avLst/>
          </a:prstGeom>
          <a:solidFill>
            <a:schemeClr val="accent3"/>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Scoping and Stakeholder engagement</a:t>
            </a:r>
          </a:p>
        </p:txBody>
      </p:sp>
      <p:sp>
        <p:nvSpPr>
          <p:cNvPr id="6" name="Rectangle 5">
            <a:extLst>
              <a:ext uri="{FF2B5EF4-FFF2-40B4-BE49-F238E27FC236}">
                <a16:creationId xmlns:a16="http://schemas.microsoft.com/office/drawing/2014/main" id="{BEE6BFD8-FB1C-4ED5-A7AD-90D519CD64FB}"/>
              </a:ext>
            </a:extLst>
          </p:cNvPr>
          <p:cNvSpPr/>
          <p:nvPr/>
        </p:nvSpPr>
        <p:spPr>
          <a:xfrm>
            <a:off x="2206888" y="2669530"/>
            <a:ext cx="1640130" cy="726923"/>
          </a:xfrm>
          <a:prstGeom prst="rect">
            <a:avLst/>
          </a:prstGeom>
          <a:solidFill>
            <a:schemeClr val="accent3"/>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Launch of Studio Facility Standard 1.0</a:t>
            </a:r>
          </a:p>
        </p:txBody>
      </p:sp>
      <p:sp>
        <p:nvSpPr>
          <p:cNvPr id="7" name="Rectangle 6">
            <a:extLst>
              <a:ext uri="{FF2B5EF4-FFF2-40B4-BE49-F238E27FC236}">
                <a16:creationId xmlns:a16="http://schemas.microsoft.com/office/drawing/2014/main" id="{78ACE3A2-B77B-470F-9CFB-991DC57B0A4E}"/>
              </a:ext>
            </a:extLst>
          </p:cNvPr>
          <p:cNvSpPr/>
          <p:nvPr/>
        </p:nvSpPr>
        <p:spPr>
          <a:xfrm>
            <a:off x="4047441" y="2679861"/>
            <a:ext cx="1640130" cy="726923"/>
          </a:xfrm>
          <a:prstGeom prst="rect">
            <a:avLst/>
          </a:prstGeom>
          <a:solidFill>
            <a:schemeClr val="accent3"/>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Year 1 implementation</a:t>
            </a:r>
          </a:p>
        </p:txBody>
      </p:sp>
      <p:sp>
        <p:nvSpPr>
          <p:cNvPr id="8" name="Rectangle 7">
            <a:extLst>
              <a:ext uri="{FF2B5EF4-FFF2-40B4-BE49-F238E27FC236}">
                <a16:creationId xmlns:a16="http://schemas.microsoft.com/office/drawing/2014/main" id="{2965E248-7816-417E-A0C5-A3E1A5A973AA}"/>
              </a:ext>
            </a:extLst>
          </p:cNvPr>
          <p:cNvSpPr/>
          <p:nvPr/>
        </p:nvSpPr>
        <p:spPr>
          <a:xfrm>
            <a:off x="5906268" y="2669530"/>
            <a:ext cx="1640130" cy="726923"/>
          </a:xfrm>
          <a:prstGeom prst="rect">
            <a:avLst/>
          </a:prstGeom>
          <a:solidFill>
            <a:schemeClr val="accent3"/>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Year 2 implementation</a:t>
            </a:r>
          </a:p>
        </p:txBody>
      </p:sp>
      <p:sp>
        <p:nvSpPr>
          <p:cNvPr id="9" name="Rectangle 8">
            <a:extLst>
              <a:ext uri="{FF2B5EF4-FFF2-40B4-BE49-F238E27FC236}">
                <a16:creationId xmlns:a16="http://schemas.microsoft.com/office/drawing/2014/main" id="{8584CF17-1F1D-4335-8B5E-3F8C8854175A}"/>
              </a:ext>
            </a:extLst>
          </p:cNvPr>
          <p:cNvSpPr/>
          <p:nvPr/>
        </p:nvSpPr>
        <p:spPr>
          <a:xfrm>
            <a:off x="7750977" y="3802590"/>
            <a:ext cx="1630246" cy="726923"/>
          </a:xfrm>
          <a:prstGeom prst="rect">
            <a:avLst/>
          </a:prstGeom>
          <a:solidFill>
            <a:schemeClr val="accent4"/>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Consultation</a:t>
            </a:r>
          </a:p>
        </p:txBody>
      </p:sp>
      <p:sp>
        <p:nvSpPr>
          <p:cNvPr id="10" name="Rectangle 9">
            <a:extLst>
              <a:ext uri="{FF2B5EF4-FFF2-40B4-BE49-F238E27FC236}">
                <a16:creationId xmlns:a16="http://schemas.microsoft.com/office/drawing/2014/main" id="{2A61B226-2547-4325-8C15-DFE3F1D1BE8A}"/>
              </a:ext>
            </a:extLst>
          </p:cNvPr>
          <p:cNvSpPr/>
          <p:nvPr/>
        </p:nvSpPr>
        <p:spPr>
          <a:xfrm>
            <a:off x="7746821" y="2672219"/>
            <a:ext cx="1640130" cy="726923"/>
          </a:xfrm>
          <a:prstGeom prst="rect">
            <a:avLst/>
          </a:prstGeom>
          <a:solidFill>
            <a:schemeClr val="accent3"/>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Update of Standard</a:t>
            </a:r>
          </a:p>
        </p:txBody>
      </p:sp>
      <p:sp>
        <p:nvSpPr>
          <p:cNvPr id="11" name="Rectangle 10">
            <a:extLst>
              <a:ext uri="{FF2B5EF4-FFF2-40B4-BE49-F238E27FC236}">
                <a16:creationId xmlns:a16="http://schemas.microsoft.com/office/drawing/2014/main" id="{2347F2A2-19FA-4FC2-A719-68DD99200404}"/>
              </a:ext>
            </a:extLst>
          </p:cNvPr>
          <p:cNvSpPr/>
          <p:nvPr/>
        </p:nvSpPr>
        <p:spPr>
          <a:xfrm>
            <a:off x="9596511" y="2679851"/>
            <a:ext cx="1640130" cy="726923"/>
          </a:xfrm>
          <a:prstGeom prst="rect">
            <a:avLst/>
          </a:prstGeom>
          <a:solidFill>
            <a:schemeClr val="accent3"/>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Launch of Studio Facility Standard 2.0</a:t>
            </a:r>
          </a:p>
        </p:txBody>
      </p:sp>
      <p:sp>
        <p:nvSpPr>
          <p:cNvPr id="12" name="Rectangle 11">
            <a:extLst>
              <a:ext uri="{FF2B5EF4-FFF2-40B4-BE49-F238E27FC236}">
                <a16:creationId xmlns:a16="http://schemas.microsoft.com/office/drawing/2014/main" id="{838884B2-31B9-4D63-9643-B8D5B38D8179}"/>
              </a:ext>
            </a:extLst>
          </p:cNvPr>
          <p:cNvSpPr/>
          <p:nvPr/>
        </p:nvSpPr>
        <p:spPr>
          <a:xfrm>
            <a:off x="226503" y="3765807"/>
            <a:ext cx="1761688" cy="726923"/>
          </a:xfrm>
          <a:prstGeom prst="rect">
            <a:avLst/>
          </a:prstGeom>
          <a:solidFill>
            <a:schemeClr val="accent3"/>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Industry </a:t>
            </a:r>
          </a:p>
          <a:p>
            <a:pPr algn="ctr"/>
            <a:r>
              <a:rPr lang="en-GB" sz="1400" dirty="0">
                <a:solidFill>
                  <a:schemeClr val="bg1"/>
                </a:solidFill>
                <a:latin typeface="Century Gothic" panose="020B0502020202020204" pitchFamily="34" charset="0"/>
              </a:rPr>
              <a:t>Piloting</a:t>
            </a:r>
          </a:p>
        </p:txBody>
      </p:sp>
      <p:sp>
        <p:nvSpPr>
          <p:cNvPr id="13" name="Rectangle 12">
            <a:extLst>
              <a:ext uri="{FF2B5EF4-FFF2-40B4-BE49-F238E27FC236}">
                <a16:creationId xmlns:a16="http://schemas.microsoft.com/office/drawing/2014/main" id="{5CEE7B12-C245-4519-8349-DF0184304B94}"/>
              </a:ext>
            </a:extLst>
          </p:cNvPr>
          <p:cNvSpPr/>
          <p:nvPr/>
        </p:nvSpPr>
        <p:spPr>
          <a:xfrm>
            <a:off x="4047439" y="3807753"/>
            <a:ext cx="1640130" cy="726923"/>
          </a:xfrm>
          <a:prstGeom prst="rect">
            <a:avLst/>
          </a:prstGeom>
          <a:solidFill>
            <a:schemeClr val="accent4"/>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Reporting of Results</a:t>
            </a:r>
          </a:p>
        </p:txBody>
      </p:sp>
      <p:sp>
        <p:nvSpPr>
          <p:cNvPr id="14" name="Rectangle 13">
            <a:extLst>
              <a:ext uri="{FF2B5EF4-FFF2-40B4-BE49-F238E27FC236}">
                <a16:creationId xmlns:a16="http://schemas.microsoft.com/office/drawing/2014/main" id="{0EF8612C-81A6-4526-BB6C-DF4779F95495}"/>
              </a:ext>
            </a:extLst>
          </p:cNvPr>
          <p:cNvSpPr/>
          <p:nvPr/>
        </p:nvSpPr>
        <p:spPr>
          <a:xfrm>
            <a:off x="4047441" y="4944034"/>
            <a:ext cx="1640130" cy="726923"/>
          </a:xfrm>
          <a:prstGeom prst="rect">
            <a:avLst/>
          </a:prstGeom>
          <a:solidFill>
            <a:schemeClr val="accent5"/>
          </a:solidFill>
          <a:ln w="127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Steering Group Strategic Review</a:t>
            </a:r>
          </a:p>
        </p:txBody>
      </p:sp>
      <p:sp>
        <p:nvSpPr>
          <p:cNvPr id="15" name="Rectangle 14">
            <a:extLst>
              <a:ext uri="{FF2B5EF4-FFF2-40B4-BE49-F238E27FC236}">
                <a16:creationId xmlns:a16="http://schemas.microsoft.com/office/drawing/2014/main" id="{638E7ED3-0011-45D1-9B4C-748F92CA3C33}"/>
              </a:ext>
            </a:extLst>
          </p:cNvPr>
          <p:cNvSpPr/>
          <p:nvPr/>
        </p:nvSpPr>
        <p:spPr>
          <a:xfrm>
            <a:off x="2206887" y="4944034"/>
            <a:ext cx="1640130" cy="726923"/>
          </a:xfrm>
          <a:prstGeom prst="rect">
            <a:avLst/>
          </a:prstGeom>
          <a:solidFill>
            <a:schemeClr val="accent5"/>
          </a:solidFill>
          <a:ln w="127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Establishment of Steering Group</a:t>
            </a:r>
          </a:p>
        </p:txBody>
      </p:sp>
      <p:sp>
        <p:nvSpPr>
          <p:cNvPr id="16" name="Rectangle 15">
            <a:extLst>
              <a:ext uri="{FF2B5EF4-FFF2-40B4-BE49-F238E27FC236}">
                <a16:creationId xmlns:a16="http://schemas.microsoft.com/office/drawing/2014/main" id="{75C92F1C-7FB3-4DD8-9D5D-A4485E0BB149}"/>
              </a:ext>
            </a:extLst>
          </p:cNvPr>
          <p:cNvSpPr/>
          <p:nvPr/>
        </p:nvSpPr>
        <p:spPr>
          <a:xfrm>
            <a:off x="5904850" y="4944034"/>
            <a:ext cx="1640130" cy="726923"/>
          </a:xfrm>
          <a:prstGeom prst="rect">
            <a:avLst/>
          </a:prstGeom>
          <a:solidFill>
            <a:schemeClr val="accent5"/>
          </a:solidFill>
          <a:ln w="127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Steering Group Strategic Review</a:t>
            </a:r>
          </a:p>
        </p:txBody>
      </p:sp>
      <p:sp>
        <p:nvSpPr>
          <p:cNvPr id="17" name="Rectangle 16">
            <a:extLst>
              <a:ext uri="{FF2B5EF4-FFF2-40B4-BE49-F238E27FC236}">
                <a16:creationId xmlns:a16="http://schemas.microsoft.com/office/drawing/2014/main" id="{CD69B787-54BE-44C8-A675-0097236AB46D}"/>
              </a:ext>
            </a:extLst>
          </p:cNvPr>
          <p:cNvSpPr/>
          <p:nvPr/>
        </p:nvSpPr>
        <p:spPr>
          <a:xfrm>
            <a:off x="7746744" y="4944034"/>
            <a:ext cx="1640130" cy="726923"/>
          </a:xfrm>
          <a:prstGeom prst="rect">
            <a:avLst/>
          </a:prstGeom>
          <a:solidFill>
            <a:schemeClr val="accent5"/>
          </a:solidFill>
          <a:ln w="127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Approval of Update</a:t>
            </a:r>
          </a:p>
        </p:txBody>
      </p:sp>
      <p:cxnSp>
        <p:nvCxnSpPr>
          <p:cNvPr id="18" name="Straight Connector 17">
            <a:extLst>
              <a:ext uri="{FF2B5EF4-FFF2-40B4-BE49-F238E27FC236}">
                <a16:creationId xmlns:a16="http://schemas.microsoft.com/office/drawing/2014/main" id="{41328216-154C-47A3-B1A7-82871668A172}"/>
              </a:ext>
            </a:extLst>
          </p:cNvPr>
          <p:cNvCxnSpPr>
            <a:cxnSpLocks/>
            <a:stCxn id="5" idx="2"/>
            <a:endCxn id="12" idx="0"/>
          </p:cNvCxnSpPr>
          <p:nvPr/>
        </p:nvCxnSpPr>
        <p:spPr>
          <a:xfrm>
            <a:off x="1107347" y="3406786"/>
            <a:ext cx="0" cy="359021"/>
          </a:xfrm>
          <a:prstGeom prst="line">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ctor: Elbow 23">
            <a:extLst>
              <a:ext uri="{FF2B5EF4-FFF2-40B4-BE49-F238E27FC236}">
                <a16:creationId xmlns:a16="http://schemas.microsoft.com/office/drawing/2014/main" id="{D2B4A74E-2F7E-4190-B466-94AE2189BCBE}"/>
              </a:ext>
            </a:extLst>
          </p:cNvPr>
          <p:cNvCxnSpPr>
            <a:cxnSpLocks/>
            <a:stCxn id="32" idx="3"/>
            <a:endCxn id="6" idx="1"/>
          </p:cNvCxnSpPr>
          <p:nvPr/>
        </p:nvCxnSpPr>
        <p:spPr>
          <a:xfrm flipV="1">
            <a:off x="1989973" y="3032992"/>
            <a:ext cx="216915" cy="2257731"/>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ctor: Elbow 25">
            <a:extLst>
              <a:ext uri="{FF2B5EF4-FFF2-40B4-BE49-F238E27FC236}">
                <a16:creationId xmlns:a16="http://schemas.microsoft.com/office/drawing/2014/main" id="{06BA6E29-8A5B-4F29-822C-D51F78511B0B}"/>
              </a:ext>
            </a:extLst>
          </p:cNvPr>
          <p:cNvCxnSpPr>
            <a:cxnSpLocks/>
            <a:stCxn id="6" idx="2"/>
            <a:endCxn id="15" idx="0"/>
          </p:cNvCxnSpPr>
          <p:nvPr/>
        </p:nvCxnSpPr>
        <p:spPr>
          <a:xfrm rot="5400000">
            <a:off x="2253163" y="4170243"/>
            <a:ext cx="1547581" cy="1"/>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or: Elbow 30">
            <a:extLst>
              <a:ext uri="{FF2B5EF4-FFF2-40B4-BE49-F238E27FC236}">
                <a16:creationId xmlns:a16="http://schemas.microsoft.com/office/drawing/2014/main" id="{9FA323AC-69A5-4323-873C-5F0BC8173685}"/>
              </a:ext>
            </a:extLst>
          </p:cNvPr>
          <p:cNvCxnSpPr>
            <a:cxnSpLocks/>
            <a:stCxn id="15" idx="3"/>
            <a:endCxn id="7" idx="1"/>
          </p:cNvCxnSpPr>
          <p:nvPr/>
        </p:nvCxnSpPr>
        <p:spPr>
          <a:xfrm flipV="1">
            <a:off x="3847017" y="3043323"/>
            <a:ext cx="200424" cy="2264173"/>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or: Elbow 32">
            <a:extLst>
              <a:ext uri="{FF2B5EF4-FFF2-40B4-BE49-F238E27FC236}">
                <a16:creationId xmlns:a16="http://schemas.microsoft.com/office/drawing/2014/main" id="{F469E1EC-8148-47EE-9BF5-20C6A9632F7A}"/>
              </a:ext>
            </a:extLst>
          </p:cNvPr>
          <p:cNvCxnSpPr>
            <a:cxnSpLocks/>
            <a:stCxn id="7" idx="2"/>
            <a:endCxn id="13" idx="0"/>
          </p:cNvCxnSpPr>
          <p:nvPr/>
        </p:nvCxnSpPr>
        <p:spPr>
          <a:xfrm rot="5400000">
            <a:off x="4667021" y="3607267"/>
            <a:ext cx="400969" cy="2"/>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or: Elbow 35">
            <a:extLst>
              <a:ext uri="{FF2B5EF4-FFF2-40B4-BE49-F238E27FC236}">
                <a16:creationId xmlns:a16="http://schemas.microsoft.com/office/drawing/2014/main" id="{03C4D8E0-6AF2-4C4C-BF87-80E74A41A87C}"/>
              </a:ext>
            </a:extLst>
          </p:cNvPr>
          <p:cNvCxnSpPr>
            <a:cxnSpLocks/>
            <a:stCxn id="13" idx="2"/>
            <a:endCxn id="14" idx="0"/>
          </p:cNvCxnSpPr>
          <p:nvPr/>
        </p:nvCxnSpPr>
        <p:spPr>
          <a:xfrm rot="16200000" flipH="1">
            <a:off x="4662826" y="4739354"/>
            <a:ext cx="409358" cy="2"/>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Connector: Elbow 37">
            <a:extLst>
              <a:ext uri="{FF2B5EF4-FFF2-40B4-BE49-F238E27FC236}">
                <a16:creationId xmlns:a16="http://schemas.microsoft.com/office/drawing/2014/main" id="{C3AF4B24-F471-4BD1-87C1-A4D319F3E85E}"/>
              </a:ext>
            </a:extLst>
          </p:cNvPr>
          <p:cNvCxnSpPr>
            <a:cxnSpLocks/>
            <a:stCxn id="14" idx="3"/>
            <a:endCxn id="8" idx="1"/>
          </p:cNvCxnSpPr>
          <p:nvPr/>
        </p:nvCxnSpPr>
        <p:spPr>
          <a:xfrm flipV="1">
            <a:off x="5687571" y="3032992"/>
            <a:ext cx="218697" cy="2274504"/>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5400EE0-DEFD-4FE1-9611-1CBA6ECC3B16}"/>
              </a:ext>
            </a:extLst>
          </p:cNvPr>
          <p:cNvSpPr/>
          <p:nvPr/>
        </p:nvSpPr>
        <p:spPr>
          <a:xfrm>
            <a:off x="5904923" y="3807752"/>
            <a:ext cx="1640130" cy="726923"/>
          </a:xfrm>
          <a:prstGeom prst="rect">
            <a:avLst/>
          </a:prstGeom>
          <a:solidFill>
            <a:schemeClr val="accent4"/>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Reporting of Results</a:t>
            </a:r>
          </a:p>
        </p:txBody>
      </p:sp>
      <p:cxnSp>
        <p:nvCxnSpPr>
          <p:cNvPr id="26" name="Connector: Elbow 42">
            <a:extLst>
              <a:ext uri="{FF2B5EF4-FFF2-40B4-BE49-F238E27FC236}">
                <a16:creationId xmlns:a16="http://schemas.microsoft.com/office/drawing/2014/main" id="{54338492-8556-435C-B729-5CBDBB9DB714}"/>
              </a:ext>
            </a:extLst>
          </p:cNvPr>
          <p:cNvCxnSpPr>
            <a:cxnSpLocks/>
            <a:stCxn id="8" idx="2"/>
            <a:endCxn id="25" idx="0"/>
          </p:cNvCxnSpPr>
          <p:nvPr/>
        </p:nvCxnSpPr>
        <p:spPr>
          <a:xfrm rot="5400000">
            <a:off x="6520012" y="3601430"/>
            <a:ext cx="411299" cy="1345"/>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Connector: Elbow 48">
            <a:extLst>
              <a:ext uri="{FF2B5EF4-FFF2-40B4-BE49-F238E27FC236}">
                <a16:creationId xmlns:a16="http://schemas.microsoft.com/office/drawing/2014/main" id="{91125729-B3FC-4229-B123-E6CCB76AFDB9}"/>
              </a:ext>
            </a:extLst>
          </p:cNvPr>
          <p:cNvCxnSpPr>
            <a:cxnSpLocks/>
            <a:stCxn id="25" idx="2"/>
            <a:endCxn id="16" idx="0"/>
          </p:cNvCxnSpPr>
          <p:nvPr/>
        </p:nvCxnSpPr>
        <p:spPr>
          <a:xfrm rot="5400000">
            <a:off x="6520273" y="4739318"/>
            <a:ext cx="409359" cy="73"/>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ctor: Elbow 50">
            <a:extLst>
              <a:ext uri="{FF2B5EF4-FFF2-40B4-BE49-F238E27FC236}">
                <a16:creationId xmlns:a16="http://schemas.microsoft.com/office/drawing/2014/main" id="{53DA6CD1-9EFE-40F5-B99E-DE9E9AFA4DC7}"/>
              </a:ext>
            </a:extLst>
          </p:cNvPr>
          <p:cNvCxnSpPr>
            <a:cxnSpLocks/>
            <a:stCxn id="16" idx="3"/>
            <a:endCxn id="10" idx="1"/>
          </p:cNvCxnSpPr>
          <p:nvPr/>
        </p:nvCxnSpPr>
        <p:spPr>
          <a:xfrm flipV="1">
            <a:off x="7544980" y="3035681"/>
            <a:ext cx="201841" cy="2271815"/>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nector: Elbow 52">
            <a:extLst>
              <a:ext uri="{FF2B5EF4-FFF2-40B4-BE49-F238E27FC236}">
                <a16:creationId xmlns:a16="http://schemas.microsoft.com/office/drawing/2014/main" id="{FCB26BEE-2494-4FB1-BD89-83D7420F164A}"/>
              </a:ext>
            </a:extLst>
          </p:cNvPr>
          <p:cNvCxnSpPr>
            <a:cxnSpLocks/>
            <a:stCxn id="10" idx="2"/>
            <a:endCxn id="9" idx="0"/>
          </p:cNvCxnSpPr>
          <p:nvPr/>
        </p:nvCxnSpPr>
        <p:spPr>
          <a:xfrm rot="5400000">
            <a:off x="8364769" y="3600473"/>
            <a:ext cx="403448" cy="786"/>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Connector: Elbow 54">
            <a:extLst>
              <a:ext uri="{FF2B5EF4-FFF2-40B4-BE49-F238E27FC236}">
                <a16:creationId xmlns:a16="http://schemas.microsoft.com/office/drawing/2014/main" id="{446F917C-A58D-4836-93A3-55EAD8D538AE}"/>
              </a:ext>
            </a:extLst>
          </p:cNvPr>
          <p:cNvCxnSpPr>
            <a:cxnSpLocks/>
            <a:stCxn id="9" idx="2"/>
            <a:endCxn id="17" idx="0"/>
          </p:cNvCxnSpPr>
          <p:nvPr/>
        </p:nvCxnSpPr>
        <p:spPr>
          <a:xfrm rot="16200000" flipH="1">
            <a:off x="8359194" y="4736418"/>
            <a:ext cx="414521" cy="709"/>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Connector: Elbow 56">
            <a:extLst>
              <a:ext uri="{FF2B5EF4-FFF2-40B4-BE49-F238E27FC236}">
                <a16:creationId xmlns:a16="http://schemas.microsoft.com/office/drawing/2014/main" id="{F54BD735-97CE-4E01-814B-2E1869AF7C0E}"/>
              </a:ext>
            </a:extLst>
          </p:cNvPr>
          <p:cNvCxnSpPr>
            <a:cxnSpLocks/>
            <a:stCxn id="17" idx="3"/>
            <a:endCxn id="11" idx="1"/>
          </p:cNvCxnSpPr>
          <p:nvPr/>
        </p:nvCxnSpPr>
        <p:spPr>
          <a:xfrm flipV="1">
            <a:off x="9386874" y="3043313"/>
            <a:ext cx="209637" cy="2264183"/>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B7AFC03-4418-4A99-B374-2878A5B5ACF5}"/>
              </a:ext>
            </a:extLst>
          </p:cNvPr>
          <p:cNvSpPr/>
          <p:nvPr/>
        </p:nvSpPr>
        <p:spPr>
          <a:xfrm>
            <a:off x="228285" y="4927261"/>
            <a:ext cx="1761688" cy="726923"/>
          </a:xfrm>
          <a:prstGeom prst="rect">
            <a:avLst/>
          </a:prstGeom>
          <a:solidFill>
            <a:schemeClr val="accent5"/>
          </a:solidFill>
          <a:ln w="127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rPr>
              <a:t>Approval of Standard</a:t>
            </a:r>
          </a:p>
        </p:txBody>
      </p:sp>
      <p:cxnSp>
        <p:nvCxnSpPr>
          <p:cNvPr id="33" name="Connector: Elbow 60">
            <a:extLst>
              <a:ext uri="{FF2B5EF4-FFF2-40B4-BE49-F238E27FC236}">
                <a16:creationId xmlns:a16="http://schemas.microsoft.com/office/drawing/2014/main" id="{4EDCE820-B456-4B21-8D3E-814C2B5AD738}"/>
              </a:ext>
            </a:extLst>
          </p:cNvPr>
          <p:cNvCxnSpPr>
            <a:cxnSpLocks/>
            <a:stCxn id="12" idx="2"/>
            <a:endCxn id="32" idx="0"/>
          </p:cNvCxnSpPr>
          <p:nvPr/>
        </p:nvCxnSpPr>
        <p:spPr>
          <a:xfrm rot="16200000" flipH="1">
            <a:off x="890973" y="4709104"/>
            <a:ext cx="434531" cy="1782"/>
          </a:xfrm>
          <a:prstGeom prst="bentConnector3">
            <a:avLst/>
          </a:prstGeom>
          <a:ln w="6350" cap="flat" cmpd="sng" algn="ctr">
            <a:solidFill>
              <a:schemeClr val="tx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95DC5C-EFD5-4EEC-A3C4-26DB021C1892}"/>
              </a:ext>
            </a:extLst>
          </p:cNvPr>
          <p:cNvCxnSpPr/>
          <p:nvPr/>
        </p:nvCxnSpPr>
        <p:spPr>
          <a:xfrm>
            <a:off x="2197749" y="2457974"/>
            <a:ext cx="3498959"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63">
            <a:extLst>
              <a:ext uri="{FF2B5EF4-FFF2-40B4-BE49-F238E27FC236}">
                <a16:creationId xmlns:a16="http://schemas.microsoft.com/office/drawing/2014/main" id="{EFA08C04-7D8A-41EC-BE44-4823D147D1F5}"/>
              </a:ext>
            </a:extLst>
          </p:cNvPr>
          <p:cNvSpPr txBox="1">
            <a:spLocks/>
          </p:cNvSpPr>
          <p:nvPr/>
        </p:nvSpPr>
        <p:spPr>
          <a:xfrm>
            <a:off x="3610048" y="2202317"/>
            <a:ext cx="4064000" cy="250864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16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lumMod val="100000"/>
                  </a:schemeClr>
                </a:solidFill>
                <a:latin typeface="Century Gothic" panose="020B0502020202020204" pitchFamily="34" charset="0"/>
              </a:rPr>
              <a:t>2022</a:t>
            </a:r>
          </a:p>
        </p:txBody>
      </p:sp>
      <p:cxnSp>
        <p:nvCxnSpPr>
          <p:cNvPr id="36" name="Straight Connector 35">
            <a:extLst>
              <a:ext uri="{FF2B5EF4-FFF2-40B4-BE49-F238E27FC236}">
                <a16:creationId xmlns:a16="http://schemas.microsoft.com/office/drawing/2014/main" id="{AE988C30-EB04-42EB-93D1-FC7E1EACD997}"/>
              </a:ext>
            </a:extLst>
          </p:cNvPr>
          <p:cNvCxnSpPr/>
          <p:nvPr/>
        </p:nvCxnSpPr>
        <p:spPr>
          <a:xfrm>
            <a:off x="5887991" y="2466247"/>
            <a:ext cx="3498959"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63">
            <a:extLst>
              <a:ext uri="{FF2B5EF4-FFF2-40B4-BE49-F238E27FC236}">
                <a16:creationId xmlns:a16="http://schemas.microsoft.com/office/drawing/2014/main" id="{1594BF4B-7371-409F-BACB-F39291A7A324}"/>
              </a:ext>
            </a:extLst>
          </p:cNvPr>
          <p:cNvSpPr txBox="1">
            <a:spLocks/>
          </p:cNvSpPr>
          <p:nvPr/>
        </p:nvSpPr>
        <p:spPr>
          <a:xfrm>
            <a:off x="7300290" y="2210590"/>
            <a:ext cx="4064000" cy="250864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16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lumMod val="100000"/>
                  </a:schemeClr>
                </a:solidFill>
                <a:latin typeface="Century Gothic" panose="020B0502020202020204" pitchFamily="34" charset="0"/>
              </a:rPr>
              <a:t>2023</a:t>
            </a:r>
          </a:p>
        </p:txBody>
      </p:sp>
      <p:cxnSp>
        <p:nvCxnSpPr>
          <p:cNvPr id="38" name="Straight Connector 37">
            <a:extLst>
              <a:ext uri="{FF2B5EF4-FFF2-40B4-BE49-F238E27FC236}">
                <a16:creationId xmlns:a16="http://schemas.microsoft.com/office/drawing/2014/main" id="{D59A51DB-50EE-49B4-B51A-B840203D8991}"/>
              </a:ext>
            </a:extLst>
          </p:cNvPr>
          <p:cNvCxnSpPr>
            <a:cxnSpLocks/>
          </p:cNvCxnSpPr>
          <p:nvPr/>
        </p:nvCxnSpPr>
        <p:spPr>
          <a:xfrm>
            <a:off x="9541848" y="2465194"/>
            <a:ext cx="2123045" cy="1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8C7A3F-98C4-4455-A9F9-7DBDCEEB707F}"/>
              </a:ext>
            </a:extLst>
          </p:cNvPr>
          <p:cNvCxnSpPr>
            <a:cxnSpLocks/>
          </p:cNvCxnSpPr>
          <p:nvPr/>
        </p:nvCxnSpPr>
        <p:spPr>
          <a:xfrm>
            <a:off x="177933" y="2465194"/>
            <a:ext cx="1719213" cy="854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63">
            <a:extLst>
              <a:ext uri="{FF2B5EF4-FFF2-40B4-BE49-F238E27FC236}">
                <a16:creationId xmlns:a16="http://schemas.microsoft.com/office/drawing/2014/main" id="{51949287-60C1-4077-9F28-FE8F5FD04034}"/>
              </a:ext>
            </a:extLst>
          </p:cNvPr>
          <p:cNvSpPr txBox="1">
            <a:spLocks/>
          </p:cNvSpPr>
          <p:nvPr/>
        </p:nvSpPr>
        <p:spPr>
          <a:xfrm>
            <a:off x="792555" y="2224358"/>
            <a:ext cx="4064000" cy="250864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16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lumMod val="100000"/>
                  </a:schemeClr>
                </a:solidFill>
                <a:latin typeface="Century Gothic" panose="020B0502020202020204" pitchFamily="34" charset="0"/>
              </a:rPr>
              <a:t>2021</a:t>
            </a:r>
          </a:p>
        </p:txBody>
      </p:sp>
      <p:sp>
        <p:nvSpPr>
          <p:cNvPr id="86" name="TextBox 63">
            <a:extLst>
              <a:ext uri="{FF2B5EF4-FFF2-40B4-BE49-F238E27FC236}">
                <a16:creationId xmlns:a16="http://schemas.microsoft.com/office/drawing/2014/main" id="{3AB16883-830D-4B9F-9436-0C4AC3D35CF4}"/>
              </a:ext>
            </a:extLst>
          </p:cNvPr>
          <p:cNvSpPr txBox="1">
            <a:spLocks/>
          </p:cNvSpPr>
          <p:nvPr/>
        </p:nvSpPr>
        <p:spPr>
          <a:xfrm>
            <a:off x="10315007" y="2218863"/>
            <a:ext cx="4064000" cy="250864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16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lumMod val="100000"/>
                  </a:schemeClr>
                </a:solidFill>
                <a:latin typeface="Century Gothic" panose="020B0502020202020204" pitchFamily="34" charset="0"/>
              </a:rPr>
              <a:t>2024</a:t>
            </a: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76" y="165112"/>
            <a:ext cx="1273482" cy="599659"/>
          </a:xfrm>
          <a:prstGeom prst="rect">
            <a:avLst/>
          </a:prstGeom>
        </p:spPr>
      </p:pic>
    </p:spTree>
    <p:extLst>
      <p:ext uri="{BB962C8B-B14F-4D97-AF65-F5344CB8AC3E}">
        <p14:creationId xmlns:p14="http://schemas.microsoft.com/office/powerpoint/2010/main" val="4710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p:txBody>
          <a:bodyPr/>
          <a:lstStyle/>
          <a:p>
            <a:r>
              <a:rPr lang="en-AU" dirty="0">
                <a:solidFill>
                  <a:srgbClr val="2C2C2D"/>
                </a:solidFill>
              </a:rPr>
              <a:t>5. Establishing the need</a:t>
            </a:r>
            <a:endParaRPr lang="en-GB" dirty="0"/>
          </a:p>
        </p:txBody>
      </p:sp>
      <p:sp>
        <p:nvSpPr>
          <p:cNvPr id="16" name="Text Placeholder 15"/>
          <p:cNvSpPr>
            <a:spLocks noGrp="1"/>
          </p:cNvSpPr>
          <p:nvPr>
            <p:ph type="body" sz="quarter" idx="13"/>
          </p:nvPr>
        </p:nvSpPr>
        <p:spPr/>
        <p:txBody>
          <a:bodyPr/>
          <a:lstStyle/>
          <a:p>
            <a:br>
              <a:rPr lang="en-US" sz="1400" dirty="0"/>
            </a:br>
            <a:r>
              <a:rPr lang="en-US" b="1" u="sng" dirty="0"/>
              <a:t>The need for change</a:t>
            </a:r>
            <a:br>
              <a:rPr lang="en-US" sz="1400" dirty="0"/>
            </a:br>
            <a:br>
              <a:rPr lang="en-US" sz="1400" dirty="0"/>
            </a:br>
            <a:br>
              <a:rPr lang="en-US" sz="1400" dirty="0"/>
            </a:br>
            <a:r>
              <a:rPr lang="en-US" sz="1400" dirty="0"/>
              <a:t>Arup worked with BFI’s Research and Statistics Fund and the BAFTA-led consortium albert to develop a vision for future sustainable film production. </a:t>
            </a:r>
          </a:p>
          <a:p>
            <a:r>
              <a:rPr lang="en-US" sz="1400" dirty="0"/>
              <a:t>Published in 2020, A Screen New Deal (see References) was the first study of its kind for the film industry, providing </a:t>
            </a:r>
            <a:r>
              <a:rPr lang="en-US" sz="1400" b="1" dirty="0"/>
              <a:t>proposals</a:t>
            </a:r>
            <a:r>
              <a:rPr lang="en-US" sz="1400" dirty="0"/>
              <a:t>, </a:t>
            </a:r>
            <a:r>
              <a:rPr lang="en-US" sz="1400" b="1" dirty="0"/>
              <a:t>recommendations</a:t>
            </a:r>
            <a:r>
              <a:rPr lang="en-US" sz="1400" dirty="0"/>
              <a:t> and </a:t>
            </a:r>
            <a:r>
              <a:rPr lang="en-US" sz="1400" b="1" dirty="0"/>
              <a:t>case studies </a:t>
            </a:r>
            <a:r>
              <a:rPr lang="en-US" sz="1400" dirty="0"/>
              <a:t>of global best practice. </a:t>
            </a:r>
          </a:p>
          <a:p>
            <a:r>
              <a:rPr lang="en-US" sz="1400" dirty="0"/>
              <a:t>The Report examined the </a:t>
            </a:r>
            <a:r>
              <a:rPr lang="en-US" sz="1400" b="1" dirty="0"/>
              <a:t>systemic changes </a:t>
            </a:r>
            <a:r>
              <a:rPr lang="en-US" sz="1400" dirty="0"/>
              <a:t>needed within film production to </a:t>
            </a:r>
            <a:r>
              <a:rPr lang="en-US" sz="1400" b="1" dirty="0"/>
              <a:t>reduce carbon emissions </a:t>
            </a:r>
            <a:r>
              <a:rPr lang="en-US" sz="1400" dirty="0"/>
              <a:t>and </a:t>
            </a:r>
            <a:r>
              <a:rPr lang="en-US" sz="1400" b="1" dirty="0"/>
              <a:t>opportunities to reach net zero</a:t>
            </a:r>
            <a:r>
              <a:rPr lang="en-US" sz="1400" dirty="0"/>
              <a:t>. </a:t>
            </a:r>
          </a:p>
          <a:p>
            <a:r>
              <a:rPr lang="en-US" sz="1400" dirty="0"/>
              <a:t>Arup conducted an industry wide stakeholder engagement exercise, across the whole film production landscape. Combined with expert knowledge of </a:t>
            </a:r>
            <a:r>
              <a:rPr lang="en-US" sz="1400" b="1" dirty="0"/>
              <a:t>carbon reduction strategies </a:t>
            </a:r>
            <a:r>
              <a:rPr lang="en-US" sz="1400" dirty="0"/>
              <a:t>and </a:t>
            </a:r>
            <a:r>
              <a:rPr lang="en-US" sz="1400" b="1" dirty="0"/>
              <a:t>circular business models</a:t>
            </a:r>
            <a:r>
              <a:rPr lang="en-US" sz="1400" dirty="0"/>
              <a:t>, Arup developed strategic ways in which the </a:t>
            </a:r>
            <a:r>
              <a:rPr lang="en-US" sz="1400" b="1" dirty="0"/>
              <a:t>film production ecosystem </a:t>
            </a:r>
            <a:r>
              <a:rPr lang="en-US" sz="1400" dirty="0"/>
              <a:t>could work towards more sustainable practices.</a:t>
            </a:r>
          </a:p>
          <a:p>
            <a:r>
              <a:rPr lang="en-US" sz="1400" dirty="0"/>
              <a:t>The Image (Right) outlines the key findings and lessons learned from the research piece. 04 Studio Support Productions highlights the key role of studio sites to provide the infrastructure and services to support sustainable film productions – a key consideration in the development of a studio sustainability evaluation system. </a:t>
            </a:r>
            <a:endParaRPr lang="en-US" sz="1400" dirty="0">
              <a:cs typeface="Times New Roman"/>
            </a:endParaRPr>
          </a:p>
          <a:p>
            <a:endParaRPr lang="en-GB" dirty="0"/>
          </a:p>
        </p:txBody>
      </p:sp>
      <p:grpSp>
        <p:nvGrpSpPr>
          <p:cNvPr id="17" name="Group 16"/>
          <p:cNvGrpSpPr/>
          <p:nvPr/>
        </p:nvGrpSpPr>
        <p:grpSpPr>
          <a:xfrm>
            <a:off x="6791318" y="947651"/>
            <a:ext cx="4314485" cy="5541857"/>
            <a:chOff x="7306413" y="321734"/>
            <a:chExt cx="4407532" cy="6391436"/>
          </a:xfrm>
        </p:grpSpPr>
        <p:pic>
          <p:nvPicPr>
            <p:cNvPr id="18" name="Picture 17">
              <a:extLst>
                <a:ext uri="{FF2B5EF4-FFF2-40B4-BE49-F238E27FC236}">
                  <a16:creationId xmlns:a16="http://schemas.microsoft.com/office/drawing/2014/main" id="{E03EF9DB-F029-4157-B2DC-A0D297C2C5E0}"/>
                </a:ext>
              </a:extLst>
            </p:cNvPr>
            <p:cNvPicPr>
              <a:picLocks noChangeAspect="1"/>
            </p:cNvPicPr>
            <p:nvPr/>
          </p:nvPicPr>
          <p:blipFill>
            <a:blip r:embed="rId2"/>
            <a:stretch>
              <a:fillRect/>
            </a:stretch>
          </p:blipFill>
          <p:spPr>
            <a:xfrm>
              <a:off x="7306413" y="321734"/>
              <a:ext cx="4407532" cy="6391436"/>
            </a:xfrm>
            <a:prstGeom prst="rect">
              <a:avLst/>
            </a:prstGeom>
          </p:spPr>
        </p:pic>
        <p:sp>
          <p:nvSpPr>
            <p:cNvPr id="19" name="Star: 5 Points 3">
              <a:extLst>
                <a:ext uri="{FF2B5EF4-FFF2-40B4-BE49-F238E27FC236}">
                  <a16:creationId xmlns:a16="http://schemas.microsoft.com/office/drawing/2014/main" id="{B5FB1F2D-D810-45A0-B56A-008B97C488A4}"/>
                </a:ext>
              </a:extLst>
            </p:cNvPr>
            <p:cNvSpPr/>
            <p:nvPr/>
          </p:nvSpPr>
          <p:spPr>
            <a:xfrm>
              <a:off x="10801819" y="3517452"/>
              <a:ext cx="508000" cy="495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Star: 5 Points 6">
              <a:extLst>
                <a:ext uri="{FF2B5EF4-FFF2-40B4-BE49-F238E27FC236}">
                  <a16:creationId xmlns:a16="http://schemas.microsoft.com/office/drawing/2014/main" id="{13469C9C-23E1-4A91-900F-50E10BD6469C}"/>
                </a:ext>
              </a:extLst>
            </p:cNvPr>
            <p:cNvSpPr/>
            <p:nvPr/>
          </p:nvSpPr>
          <p:spPr>
            <a:xfrm>
              <a:off x="10765269" y="817387"/>
              <a:ext cx="508000" cy="495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Star: 5 Points 7">
              <a:extLst>
                <a:ext uri="{FF2B5EF4-FFF2-40B4-BE49-F238E27FC236}">
                  <a16:creationId xmlns:a16="http://schemas.microsoft.com/office/drawing/2014/main" id="{51D71198-5D57-4310-BDA1-11AAE76B5BB3}"/>
                </a:ext>
              </a:extLst>
            </p:cNvPr>
            <p:cNvSpPr/>
            <p:nvPr/>
          </p:nvSpPr>
          <p:spPr>
            <a:xfrm>
              <a:off x="10877913" y="2475603"/>
              <a:ext cx="508000" cy="495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tar: 5 Points 8">
              <a:extLst>
                <a:ext uri="{FF2B5EF4-FFF2-40B4-BE49-F238E27FC236}">
                  <a16:creationId xmlns:a16="http://schemas.microsoft.com/office/drawing/2014/main" id="{034C5C2D-60B8-4B0B-92F2-E57ACE29483F}"/>
                </a:ext>
              </a:extLst>
            </p:cNvPr>
            <p:cNvSpPr/>
            <p:nvPr/>
          </p:nvSpPr>
          <p:spPr>
            <a:xfrm>
              <a:off x="10511269" y="5402639"/>
              <a:ext cx="508000" cy="495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Star: 5 Points 9">
              <a:extLst>
                <a:ext uri="{FF2B5EF4-FFF2-40B4-BE49-F238E27FC236}">
                  <a16:creationId xmlns:a16="http://schemas.microsoft.com/office/drawing/2014/main" id="{8D50877A-7879-4592-BA12-4508A9EA2628}"/>
                </a:ext>
              </a:extLst>
            </p:cNvPr>
            <p:cNvSpPr/>
            <p:nvPr/>
          </p:nvSpPr>
          <p:spPr>
            <a:xfrm>
              <a:off x="11055819" y="6071505"/>
              <a:ext cx="508000" cy="495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77733308"/>
      </p:ext>
    </p:extLst>
  </p:cSld>
  <p:clrMapOvr>
    <a:masterClrMapping/>
  </p:clrMapOvr>
</p:sld>
</file>

<file path=ppt/theme/theme1.xml><?xml version="1.0" encoding="utf-8"?>
<a:theme xmlns:a="http://schemas.openxmlformats.org/drawingml/2006/main" name="Office Theme">
  <a:themeElements>
    <a:clrScheme name="ALBERT">
      <a:dk1>
        <a:srgbClr val="0F123C"/>
      </a:dk1>
      <a:lt1>
        <a:srgbClr val="FFFFFF"/>
      </a:lt1>
      <a:dk2>
        <a:srgbClr val="0F123D"/>
      </a:dk2>
      <a:lt2>
        <a:srgbClr val="E7E6E6"/>
      </a:lt2>
      <a:accent1>
        <a:srgbClr val="0F123D"/>
      </a:accent1>
      <a:accent2>
        <a:srgbClr val="8070FF"/>
      </a:accent2>
      <a:accent3>
        <a:srgbClr val="F2A33D"/>
      </a:accent3>
      <a:accent4>
        <a:srgbClr val="F27049"/>
      </a:accent4>
      <a:accent5>
        <a:srgbClr val="008A7C"/>
      </a:accent5>
      <a:accent6>
        <a:srgbClr val="D8D8D8"/>
      </a:accent6>
      <a:hlink>
        <a:srgbClr val="0563C1"/>
      </a:hlink>
      <a:folHlink>
        <a:srgbClr val="954F72"/>
      </a:folHlink>
    </a:clrScheme>
    <a:fontScheme name="ALBERT">
      <a:majorFont>
        <a:latin typeface="Founders Grotesk Medium"/>
        <a:ea typeface=""/>
        <a:cs typeface=""/>
      </a:majorFont>
      <a:minorFont>
        <a:latin typeface="Founders Grotesk Tex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albert PPT update 2020 V2" id="{0CCD9711-DB0F-D048-A9AB-C668AA217276}" vid="{01C221B1-5DDA-2C43-AA31-C273BE19B8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1D3F81FFED414785F664B9FB98446B" ma:contentTypeVersion="12" ma:contentTypeDescription="Create a new document." ma:contentTypeScope="" ma:versionID="b791365f72e3c4ca54b5769ad9b3064c">
  <xsd:schema xmlns:xsd="http://www.w3.org/2001/XMLSchema" xmlns:xs="http://www.w3.org/2001/XMLSchema" xmlns:p="http://schemas.microsoft.com/office/2006/metadata/properties" xmlns:ns2="972c639a-089a-4a86-9aec-239abc4ef34e" xmlns:ns3="38f930e4-40a3-4f4a-b8bc-301792d9fcac" targetNamespace="http://schemas.microsoft.com/office/2006/metadata/properties" ma:root="true" ma:fieldsID="7a626d410d19b51863e724a3073f490b" ns2:_="" ns3:_="">
    <xsd:import namespace="972c639a-089a-4a86-9aec-239abc4ef34e"/>
    <xsd:import namespace="38f930e4-40a3-4f4a-b8bc-301792d9fca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c639a-089a-4a86-9aec-239abc4ef3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f930e4-40a3-4f4a-b8bc-301792d9fca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FC8856-BD8D-474D-8F49-64556C4AA9D5}">
  <ds:schemaRefs>
    <ds:schemaRef ds:uri="38f930e4-40a3-4f4a-b8bc-301792d9fcac"/>
    <ds:schemaRef ds:uri="http://purl.org/dc/terms/"/>
    <ds:schemaRef ds:uri="http://schemas.openxmlformats.org/package/2006/metadata/core-properties"/>
    <ds:schemaRef ds:uri="972c639a-089a-4a86-9aec-239abc4ef34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5A4804B-D9BC-43DC-AFE3-31A341153F94}">
  <ds:schemaRefs>
    <ds:schemaRef ds:uri="http://schemas.microsoft.com/sharepoint/v3/contenttype/forms"/>
  </ds:schemaRefs>
</ds:datastoreItem>
</file>

<file path=customXml/itemProps3.xml><?xml version="1.0" encoding="utf-8"?>
<ds:datastoreItem xmlns:ds="http://schemas.openxmlformats.org/officeDocument/2006/customXml" ds:itemID="{C74650A2-C457-4D5B-8088-04C92CA94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c639a-089a-4a86-9aec-239abc4ef34e"/>
    <ds:schemaRef ds:uri="38f930e4-40a3-4f4a-b8bc-301792d9fc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531</TotalTime>
  <Words>2709</Words>
  <Application>Microsoft Macintosh PowerPoint</Application>
  <PresentationFormat>Widescreen</PresentationFormat>
  <Paragraphs>420</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Founders Grotesk Medium</vt:lpstr>
      <vt:lpstr>Founders Grotesk Text Regular</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30</cp:revision>
  <dcterms:created xsi:type="dcterms:W3CDTF">2020-11-12T11:57:18Z</dcterms:created>
  <dcterms:modified xsi:type="dcterms:W3CDTF">2022-03-22T13:21:10Z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0x010100AC1D3F81FFED414785F664B9FB98446B</vt:lpwstr>
  </property>
</Properties>
</file>